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handoutMasterIdLst>
    <p:handoutMasterId r:id="rId34"/>
  </p:handoutMasterIdLst>
  <p:sldIdLst>
    <p:sldId id="258" r:id="rId2"/>
    <p:sldId id="259" r:id="rId3"/>
    <p:sldId id="272" r:id="rId4"/>
    <p:sldId id="284" r:id="rId5"/>
    <p:sldId id="285" r:id="rId6"/>
    <p:sldId id="275" r:id="rId7"/>
    <p:sldId id="276" r:id="rId8"/>
    <p:sldId id="286" r:id="rId9"/>
    <p:sldId id="288" r:id="rId10"/>
    <p:sldId id="312" r:id="rId11"/>
    <p:sldId id="297" r:id="rId12"/>
    <p:sldId id="287" r:id="rId13"/>
    <p:sldId id="289" r:id="rId14"/>
    <p:sldId id="291" r:id="rId15"/>
    <p:sldId id="301" r:id="rId16"/>
    <p:sldId id="292" r:id="rId17"/>
    <p:sldId id="308" r:id="rId18"/>
    <p:sldId id="313" r:id="rId19"/>
    <p:sldId id="310" r:id="rId20"/>
    <p:sldId id="294" r:id="rId21"/>
    <p:sldId id="309" r:id="rId22"/>
    <p:sldId id="298" r:id="rId23"/>
    <p:sldId id="295" r:id="rId24"/>
    <p:sldId id="279" r:id="rId25"/>
    <p:sldId id="280" r:id="rId26"/>
    <p:sldId id="281" r:id="rId27"/>
    <p:sldId id="304" r:id="rId28"/>
    <p:sldId id="282" r:id="rId29"/>
    <p:sldId id="270" r:id="rId30"/>
    <p:sldId id="306" r:id="rId31"/>
    <p:sldId id="3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9EF"/>
    <a:srgbClr val="D9E8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7" autoAdjust="0"/>
    <p:restoredTop sz="84933"/>
  </p:normalViewPr>
  <p:slideViewPr>
    <p:cSldViewPr snapToGrid="0">
      <p:cViewPr varScale="1">
        <p:scale>
          <a:sx n="117" d="100"/>
          <a:sy n="117" d="100"/>
        </p:scale>
        <p:origin x="1312" y="1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020C44-2C5A-5DCE-B24B-FD45FC6E50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D82720BA-2B14-7016-2119-B7C6635435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F988B8-77A6-804C-9647-12EFBE181038}" type="datetimeFigureOut">
              <a:rPr lang="en-VN" smtClean="0"/>
              <a:t>24/7/24</a:t>
            </a:fld>
            <a:endParaRPr lang="en-VN"/>
          </a:p>
        </p:txBody>
      </p:sp>
      <p:sp>
        <p:nvSpPr>
          <p:cNvPr id="4" name="Footer Placeholder 3">
            <a:extLst>
              <a:ext uri="{FF2B5EF4-FFF2-40B4-BE49-F238E27FC236}">
                <a16:creationId xmlns:a16="http://schemas.microsoft.com/office/drawing/2014/main" id="{83A4BDE0-F417-71EA-8D8D-B09DA291E0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D8158D9F-6CB3-2BF3-9B1C-95AF8E833D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FA4A4A-415A-AE4F-8356-12220D47C357}" type="slidenum">
              <a:rPr lang="en-VN" smtClean="0"/>
              <a:t>‹#›</a:t>
            </a:fld>
            <a:endParaRPr lang="en-VN"/>
          </a:p>
        </p:txBody>
      </p:sp>
    </p:spTree>
    <p:extLst>
      <p:ext uri="{BB962C8B-B14F-4D97-AF65-F5344CB8AC3E}">
        <p14:creationId xmlns:p14="http://schemas.microsoft.com/office/powerpoint/2010/main" val="6501422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B437F-0104-5B4A-ACE5-97BD181D8AC4}" type="datetimeFigureOut">
              <a:rPr lang="en-VN" smtClean="0"/>
              <a:t>24/7/24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2A95D-24AA-0A4F-9E42-5E6A3395597D}" type="slidenum">
              <a:rPr lang="en-VN" smtClean="0"/>
              <a:t>‹#›</a:t>
            </a:fld>
            <a:endParaRPr lang="en-VN"/>
          </a:p>
        </p:txBody>
      </p:sp>
    </p:spTree>
    <p:extLst>
      <p:ext uri="{BB962C8B-B14F-4D97-AF65-F5344CB8AC3E}">
        <p14:creationId xmlns:p14="http://schemas.microsoft.com/office/powerpoint/2010/main" val="42782474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12</a:t>
            </a:r>
          </a:p>
        </p:txBody>
      </p:sp>
      <p:sp>
        <p:nvSpPr>
          <p:cNvPr id="4" name="Slide Number Placeholder 3"/>
          <p:cNvSpPr>
            <a:spLocks noGrp="1"/>
          </p:cNvSpPr>
          <p:nvPr>
            <p:ph type="sldNum" sz="quarter" idx="5"/>
          </p:nvPr>
        </p:nvSpPr>
        <p:spPr/>
        <p:txBody>
          <a:bodyPr/>
          <a:lstStyle/>
          <a:p>
            <a:fld id="{C81B4CB9-5E37-1445-B484-33F98C0E4437}" type="slidenum">
              <a:rPr lang="en-VN" smtClean="0"/>
              <a:t>1</a:t>
            </a:fld>
            <a:endParaRPr lang="en-VN"/>
          </a:p>
        </p:txBody>
      </p:sp>
    </p:spTree>
    <p:extLst>
      <p:ext uri="{BB962C8B-B14F-4D97-AF65-F5344CB8AC3E}">
        <p14:creationId xmlns:p14="http://schemas.microsoft.com/office/powerpoint/2010/main" val="26297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11</a:t>
            </a:fld>
            <a:endParaRPr lang="en-VN"/>
          </a:p>
        </p:txBody>
      </p:sp>
    </p:spTree>
    <p:extLst>
      <p:ext uri="{BB962C8B-B14F-4D97-AF65-F5344CB8AC3E}">
        <p14:creationId xmlns:p14="http://schemas.microsoft.com/office/powerpoint/2010/main" val="4033685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12</a:t>
            </a:fld>
            <a:endParaRPr lang="en-VN"/>
          </a:p>
        </p:txBody>
      </p:sp>
    </p:spTree>
    <p:extLst>
      <p:ext uri="{BB962C8B-B14F-4D97-AF65-F5344CB8AC3E}">
        <p14:creationId xmlns:p14="http://schemas.microsoft.com/office/powerpoint/2010/main" val="3462879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13</a:t>
            </a:fld>
            <a:endParaRPr lang="en-VN"/>
          </a:p>
        </p:txBody>
      </p:sp>
    </p:spTree>
    <p:extLst>
      <p:ext uri="{BB962C8B-B14F-4D97-AF65-F5344CB8AC3E}">
        <p14:creationId xmlns:p14="http://schemas.microsoft.com/office/powerpoint/2010/main" val="92430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14</a:t>
            </a:fld>
            <a:endParaRPr lang="en-VN"/>
          </a:p>
        </p:txBody>
      </p:sp>
    </p:spTree>
    <p:extLst>
      <p:ext uri="{BB962C8B-B14F-4D97-AF65-F5344CB8AC3E}">
        <p14:creationId xmlns:p14="http://schemas.microsoft.com/office/powerpoint/2010/main" val="67817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16</a:t>
            </a:fld>
            <a:endParaRPr lang="en-VN"/>
          </a:p>
        </p:txBody>
      </p:sp>
    </p:spTree>
    <p:extLst>
      <p:ext uri="{BB962C8B-B14F-4D97-AF65-F5344CB8AC3E}">
        <p14:creationId xmlns:p14="http://schemas.microsoft.com/office/powerpoint/2010/main" val="2445325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17</a:t>
            </a:fld>
            <a:endParaRPr lang="en-VN"/>
          </a:p>
        </p:txBody>
      </p:sp>
    </p:spTree>
    <p:extLst>
      <p:ext uri="{BB962C8B-B14F-4D97-AF65-F5344CB8AC3E}">
        <p14:creationId xmlns:p14="http://schemas.microsoft.com/office/powerpoint/2010/main" val="340971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18</a:t>
            </a:fld>
            <a:endParaRPr lang="en-VN"/>
          </a:p>
        </p:txBody>
      </p:sp>
    </p:spTree>
    <p:extLst>
      <p:ext uri="{BB962C8B-B14F-4D97-AF65-F5344CB8AC3E}">
        <p14:creationId xmlns:p14="http://schemas.microsoft.com/office/powerpoint/2010/main" val="307734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19</a:t>
            </a:fld>
            <a:endParaRPr lang="en-VN"/>
          </a:p>
        </p:txBody>
      </p:sp>
    </p:spTree>
    <p:extLst>
      <p:ext uri="{BB962C8B-B14F-4D97-AF65-F5344CB8AC3E}">
        <p14:creationId xmlns:p14="http://schemas.microsoft.com/office/powerpoint/2010/main" val="335730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20</a:t>
            </a:fld>
            <a:endParaRPr lang="en-VN"/>
          </a:p>
        </p:txBody>
      </p:sp>
    </p:spTree>
    <p:extLst>
      <p:ext uri="{BB962C8B-B14F-4D97-AF65-F5344CB8AC3E}">
        <p14:creationId xmlns:p14="http://schemas.microsoft.com/office/powerpoint/2010/main" val="743421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21</a:t>
            </a:fld>
            <a:endParaRPr lang="en-VN"/>
          </a:p>
        </p:txBody>
      </p:sp>
    </p:spTree>
    <p:extLst>
      <p:ext uri="{BB962C8B-B14F-4D97-AF65-F5344CB8AC3E}">
        <p14:creationId xmlns:p14="http://schemas.microsoft.com/office/powerpoint/2010/main" val="288002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dirty="0"/>
              <a:t>Vì </a:t>
            </a:r>
            <a:r>
              <a:rPr lang="vi-VN" dirty="0"/>
              <a:t>sao chọn midi: Dễ customize, train nhẹ, tạo đc đoạn dài hơn so với audio do audio nặng tài nguyên, tránh bản quyền</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3</a:t>
            </a:fld>
            <a:endParaRPr lang="en-VN"/>
          </a:p>
        </p:txBody>
      </p:sp>
    </p:spTree>
    <p:extLst>
      <p:ext uri="{BB962C8B-B14F-4D97-AF65-F5344CB8AC3E}">
        <p14:creationId xmlns:p14="http://schemas.microsoft.com/office/powerpoint/2010/main" val="96387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22</a:t>
            </a:fld>
            <a:endParaRPr lang="en-VN"/>
          </a:p>
        </p:txBody>
      </p:sp>
    </p:spTree>
    <p:extLst>
      <p:ext uri="{BB962C8B-B14F-4D97-AF65-F5344CB8AC3E}">
        <p14:creationId xmlns:p14="http://schemas.microsoft.com/office/powerpoint/2010/main" val="166330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23</a:t>
            </a:fld>
            <a:endParaRPr lang="en-VN"/>
          </a:p>
        </p:txBody>
      </p:sp>
    </p:spTree>
    <p:extLst>
      <p:ext uri="{BB962C8B-B14F-4D97-AF65-F5344CB8AC3E}">
        <p14:creationId xmlns:p14="http://schemas.microsoft.com/office/powerpoint/2010/main" val="1847771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24</a:t>
            </a:fld>
            <a:endParaRPr lang="en-VN"/>
          </a:p>
        </p:txBody>
      </p:sp>
    </p:spTree>
    <p:extLst>
      <p:ext uri="{BB962C8B-B14F-4D97-AF65-F5344CB8AC3E}">
        <p14:creationId xmlns:p14="http://schemas.microsoft.com/office/powerpoint/2010/main" val="3066502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25</a:t>
            </a:fld>
            <a:endParaRPr lang="en-VN"/>
          </a:p>
        </p:txBody>
      </p:sp>
    </p:spTree>
    <p:extLst>
      <p:ext uri="{BB962C8B-B14F-4D97-AF65-F5344CB8AC3E}">
        <p14:creationId xmlns:p14="http://schemas.microsoft.com/office/powerpoint/2010/main" val="1719485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26</a:t>
            </a:fld>
            <a:endParaRPr lang="en-VN"/>
          </a:p>
        </p:txBody>
      </p:sp>
    </p:spTree>
    <p:extLst>
      <p:ext uri="{BB962C8B-B14F-4D97-AF65-F5344CB8AC3E}">
        <p14:creationId xmlns:p14="http://schemas.microsoft.com/office/powerpoint/2010/main" val="1755965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27</a:t>
            </a:fld>
            <a:endParaRPr lang="en-VN"/>
          </a:p>
        </p:txBody>
      </p:sp>
    </p:spTree>
    <p:extLst>
      <p:ext uri="{BB962C8B-B14F-4D97-AF65-F5344CB8AC3E}">
        <p14:creationId xmlns:p14="http://schemas.microsoft.com/office/powerpoint/2010/main" val="1037327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28</a:t>
            </a:fld>
            <a:endParaRPr lang="en-VN"/>
          </a:p>
        </p:txBody>
      </p:sp>
    </p:spTree>
    <p:extLst>
      <p:ext uri="{BB962C8B-B14F-4D97-AF65-F5344CB8AC3E}">
        <p14:creationId xmlns:p14="http://schemas.microsoft.com/office/powerpoint/2010/main" val="2363998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29</a:t>
            </a:fld>
            <a:endParaRPr lang="en-VN"/>
          </a:p>
        </p:txBody>
      </p:sp>
    </p:spTree>
    <p:extLst>
      <p:ext uri="{BB962C8B-B14F-4D97-AF65-F5344CB8AC3E}">
        <p14:creationId xmlns:p14="http://schemas.microsoft.com/office/powerpoint/2010/main" val="2459383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30</a:t>
            </a:fld>
            <a:endParaRPr lang="en-VN"/>
          </a:p>
        </p:txBody>
      </p:sp>
    </p:spTree>
    <p:extLst>
      <p:ext uri="{BB962C8B-B14F-4D97-AF65-F5344CB8AC3E}">
        <p14:creationId xmlns:p14="http://schemas.microsoft.com/office/powerpoint/2010/main" val="1837716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31</a:t>
            </a:fld>
            <a:endParaRPr lang="en-VN"/>
          </a:p>
        </p:txBody>
      </p:sp>
    </p:spTree>
    <p:extLst>
      <p:ext uri="{BB962C8B-B14F-4D97-AF65-F5344CB8AC3E}">
        <p14:creationId xmlns:p14="http://schemas.microsoft.com/office/powerpoint/2010/main" val="154778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4</a:t>
            </a:fld>
            <a:endParaRPr lang="en-VN"/>
          </a:p>
        </p:txBody>
      </p:sp>
    </p:spTree>
    <p:extLst>
      <p:ext uri="{BB962C8B-B14F-4D97-AF65-F5344CB8AC3E}">
        <p14:creationId xmlns:p14="http://schemas.microsoft.com/office/powerpoint/2010/main" val="266604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vi-VN" sz="1800" dirty="0">
                <a:effectLst/>
                <a:latin typeface="VNR10"/>
              </a:rPr>
              <a:t>Sử dụng MIDI là dạng dữ liệu cho kết quả đầu ra: Định dạng này có thể chỉnh sửa được và phù hợp với nhiều mục đích khác nhau như thay đổi nhạc cụ, thay đổi giai điệu và hoà âm, thay đổi tiết tấu của đoạn nhạc, v.v. Ngoài ra kích thước dữ liệu nhỏ gọn của MIDI giúp giảm đáng kể các chi phí trong quá trình huấn luyện so với tập tin audio. </a:t>
            </a:r>
          </a:p>
          <a:p>
            <a:pPr>
              <a:buFont typeface="+mj-lt"/>
              <a:buAutoNum type="arabicPeriod"/>
            </a:pPr>
            <a:r>
              <a:rPr lang="vi-VN" sz="1800" dirty="0">
                <a:effectLst/>
                <a:latin typeface="VNR10"/>
              </a:rPr>
              <a:t>Tận dụng kiến trúc hai mô hình huấn luyện riêng biệt cho từng tác vụ của MuseCoco[4]: Việc này giúp mỗi mô hình trở nên gọn nhẹ hơn mà vẫn đảm bảo hiệu năng, giúp tối ưu hóa tài nguyên và tăng hiệu quả xử lý. Tuy nhiên, chúng tôi áp dụng thêm kỹ thuật LoRA để tối ưu hoá tài nguyên và chi phí huấn luyện so với MuseCoco. </a:t>
            </a:r>
          </a:p>
          <a:p>
            <a:pPr>
              <a:buFont typeface="+mj-lt"/>
              <a:buAutoNum type="arabicPeriod"/>
            </a:pPr>
            <a:r>
              <a:rPr lang="vi-VN" sz="1800" dirty="0">
                <a:effectLst/>
                <a:latin typeface="VNR10"/>
              </a:rPr>
              <a:t>Khả năng sinh ra nội dung dài: Mô hình của chúng tôi có thể tạo ra nội dung dài hơn so với các nghiên cứu có trước, giúp đáp ứng tốt hơn nhu cầu của người dùng. </a:t>
            </a:r>
          </a:p>
          <a:p>
            <a:pPr>
              <a:buFont typeface="+mj-lt"/>
              <a:buAutoNum type="arabicPeriod"/>
            </a:pPr>
            <a:r>
              <a:rPr lang="vi-VN" sz="1800" dirty="0">
                <a:effectLst/>
                <a:latin typeface="VNR10"/>
              </a:rPr>
              <a:t>Ngoài ra, chúng tôi bổ sung thêm lượng lớn dữ liệu để phục vụ cho việc huấn luyện mô hình. </a:t>
            </a:r>
          </a:p>
          <a:p>
            <a:endParaRPr lang="en-VN" dirty="0"/>
          </a:p>
        </p:txBody>
      </p:sp>
      <p:sp>
        <p:nvSpPr>
          <p:cNvPr id="4" name="Slide Number Placeholder 3"/>
          <p:cNvSpPr>
            <a:spLocks noGrp="1"/>
          </p:cNvSpPr>
          <p:nvPr>
            <p:ph type="sldNum" sz="quarter" idx="5"/>
          </p:nvPr>
        </p:nvSpPr>
        <p:spPr/>
        <p:txBody>
          <a:bodyPr/>
          <a:lstStyle/>
          <a:p>
            <a:fld id="{C81B4CB9-5E37-1445-B484-33F98C0E4437}" type="slidenum">
              <a:rPr lang="en-VN" smtClean="0"/>
              <a:t>5</a:t>
            </a:fld>
            <a:endParaRPr lang="en-VN"/>
          </a:p>
        </p:txBody>
      </p:sp>
    </p:spTree>
    <p:extLst>
      <p:ext uri="{BB962C8B-B14F-4D97-AF65-F5344CB8AC3E}">
        <p14:creationId xmlns:p14="http://schemas.microsoft.com/office/powerpoint/2010/main" val="1205702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6</a:t>
            </a:fld>
            <a:endParaRPr lang="en-VN"/>
          </a:p>
        </p:txBody>
      </p:sp>
    </p:spTree>
    <p:extLst>
      <p:ext uri="{BB962C8B-B14F-4D97-AF65-F5344CB8AC3E}">
        <p14:creationId xmlns:p14="http://schemas.microsoft.com/office/powerpoint/2010/main" val="19269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7</a:t>
            </a:fld>
            <a:endParaRPr lang="en-VN"/>
          </a:p>
        </p:txBody>
      </p:sp>
    </p:spTree>
    <p:extLst>
      <p:ext uri="{BB962C8B-B14F-4D97-AF65-F5344CB8AC3E}">
        <p14:creationId xmlns:p14="http://schemas.microsoft.com/office/powerpoint/2010/main" val="392089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8</a:t>
            </a:fld>
            <a:endParaRPr lang="en-VN"/>
          </a:p>
        </p:txBody>
      </p:sp>
    </p:spTree>
    <p:extLst>
      <p:ext uri="{BB962C8B-B14F-4D97-AF65-F5344CB8AC3E}">
        <p14:creationId xmlns:p14="http://schemas.microsoft.com/office/powerpoint/2010/main" val="305786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9</a:t>
            </a:fld>
            <a:endParaRPr lang="en-VN"/>
          </a:p>
        </p:txBody>
      </p:sp>
    </p:spTree>
    <p:extLst>
      <p:ext uri="{BB962C8B-B14F-4D97-AF65-F5344CB8AC3E}">
        <p14:creationId xmlns:p14="http://schemas.microsoft.com/office/powerpoint/2010/main" val="42689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81B4CB9-5E37-1445-B484-33F98C0E4437}" type="slidenum">
              <a:rPr lang="en-VN" smtClean="0"/>
              <a:t>10</a:t>
            </a:fld>
            <a:endParaRPr lang="en-VN"/>
          </a:p>
        </p:txBody>
      </p:sp>
    </p:spTree>
    <p:extLst>
      <p:ext uri="{BB962C8B-B14F-4D97-AF65-F5344CB8AC3E}">
        <p14:creationId xmlns:p14="http://schemas.microsoft.com/office/powerpoint/2010/main" val="526354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C75F42-E8F5-C646-B68A-C8C1335C2CE2}"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B07D4A-AC07-2D44-87F0-7FC2255A97C1}"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3223F-1690-FB4F-9E06-41D58FA50029}"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686A69-1AD7-694C-86F5-431CB81A1EB9}" type="datetime1">
              <a:rPr lang="en-US" smtClean="0"/>
              <a:t>7/24/24</a:t>
            </a:fld>
            <a:endParaRPr lang="en-US"/>
          </a:p>
        </p:txBody>
      </p:sp>
      <p:sp>
        <p:nvSpPr>
          <p:cNvPr id="5" name="Footer Placeholder 4"/>
          <p:cNvSpPr>
            <a:spLocks noGrp="1"/>
          </p:cNvSpPr>
          <p:nvPr>
            <p:ph type="ftr" sz="quarter" idx="11"/>
          </p:nvPr>
        </p:nvSpPr>
        <p:spPr>
          <a:xfrm>
            <a:off x="9165771" y="6356349"/>
            <a:ext cx="2188029" cy="365125"/>
          </a:xfrm>
        </p:spPr>
        <p:txBody>
          <a:bodyPr/>
          <a:lstStyle/>
          <a:p>
            <a:endParaRPr lang="en-US" dirty="0"/>
          </a:p>
        </p:txBody>
      </p:sp>
      <p:sp>
        <p:nvSpPr>
          <p:cNvPr id="6" name="Slide Number Placeholder 5"/>
          <p:cNvSpPr>
            <a:spLocks noGrp="1"/>
          </p:cNvSpPr>
          <p:nvPr>
            <p:ph type="sldNum" sz="quarter" idx="12"/>
          </p:nvPr>
        </p:nvSpPr>
        <p:spPr>
          <a:xfrm>
            <a:off x="3630385" y="6356349"/>
            <a:ext cx="2743200" cy="365125"/>
          </a:xfrm>
        </p:spPr>
        <p:txBody>
          <a:bodyPr lIns="0" tIns="0" rIns="0" bIns="0"/>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2AF6DB-D417-8B4C-BF7E-658A54212B1E}" type="datetime1">
              <a:rPr lang="en-US" smtClean="0"/>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D036C3-DF9D-5A44-84AF-4BC06A9800B2}"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56B5D6-3D8D-5E4B-893C-F4C4850D7F1B}" type="datetime1">
              <a:rPr lang="en-US" smtClean="0"/>
              <a:t>7/24/24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95124A-BDDF-654A-9AE7-B113EBBE318B}" type="datetime1">
              <a:rPr lang="en-US" smtClean="0"/>
              <a:t>7/24/24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37CD8-EE1C-3045-8CF6-289B2EC2662B}" type="datetime1">
              <a:rPr lang="en-US" smtClean="0"/>
              <a:t>7/24/24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E9FD2-4863-F547-AB0E-5AD9807C5373}"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AA5479-0A2A-F544-9A19-8A198FA2D954}" type="datetime1">
              <a:rPr lang="en-US" smtClean="0"/>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CEDF85-B0E1-8740-9006-73D931A6B6B1}" type="datetime1">
              <a:rPr lang="en-US" smtClean="0"/>
              <a:t>7/24/24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7FE440-7843-5E9C-BA93-4C720AA89A94}"/>
              </a:ext>
            </a:extLst>
          </p:cNvPr>
          <p:cNvGrpSpPr/>
          <p:nvPr/>
        </p:nvGrpSpPr>
        <p:grpSpPr>
          <a:xfrm>
            <a:off x="2258685" y="847369"/>
            <a:ext cx="7674629" cy="892552"/>
            <a:chOff x="1464494" y="1205605"/>
            <a:chExt cx="7516545" cy="892552"/>
          </a:xfrm>
        </p:grpSpPr>
        <p:pic>
          <p:nvPicPr>
            <p:cNvPr id="6" name="Picture 5">
              <a:extLst>
                <a:ext uri="{FF2B5EF4-FFF2-40B4-BE49-F238E27FC236}">
                  <a16:creationId xmlns:a16="http://schemas.microsoft.com/office/drawing/2014/main" id="{A670566E-2BEA-EFCE-1784-5121DEAF2B75}"/>
                </a:ext>
              </a:extLst>
            </p:cNvPr>
            <p:cNvPicPr>
              <a:picLocks noChangeAspect="1"/>
            </p:cNvPicPr>
            <p:nvPr/>
          </p:nvPicPr>
          <p:blipFill rotWithShape="1">
            <a:blip r:embed="rId3"/>
            <a:srcRect l="17128" t="46161" r="17496" b="16586"/>
            <a:stretch/>
          </p:blipFill>
          <p:spPr>
            <a:xfrm>
              <a:off x="1464494" y="1290783"/>
              <a:ext cx="2905547" cy="724690"/>
            </a:xfrm>
            <a:prstGeom prst="rect">
              <a:avLst/>
            </a:prstGeom>
          </p:spPr>
        </p:pic>
        <p:sp>
          <p:nvSpPr>
            <p:cNvPr id="8" name="Rectangle 7">
              <a:extLst>
                <a:ext uri="{FF2B5EF4-FFF2-40B4-BE49-F238E27FC236}">
                  <a16:creationId xmlns:a16="http://schemas.microsoft.com/office/drawing/2014/main" id="{A5C387CA-8692-928B-444C-BD462FD4192F}"/>
                </a:ext>
              </a:extLst>
            </p:cNvPr>
            <p:cNvSpPr/>
            <p:nvPr/>
          </p:nvSpPr>
          <p:spPr>
            <a:xfrm>
              <a:off x="4500520" y="1290783"/>
              <a:ext cx="71834" cy="724690"/>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rgbClr val="43DDFF"/>
                </a:solidFill>
                <a:highlight>
                  <a:srgbClr val="43DDFF"/>
                </a:highlight>
              </a:endParaRPr>
            </a:p>
          </p:txBody>
        </p:sp>
        <p:sp>
          <p:nvSpPr>
            <p:cNvPr id="9" name="TextBox 8">
              <a:extLst>
                <a:ext uri="{FF2B5EF4-FFF2-40B4-BE49-F238E27FC236}">
                  <a16:creationId xmlns:a16="http://schemas.microsoft.com/office/drawing/2014/main" id="{037C1795-1878-9691-033F-CC4D4BF5CF64}"/>
                </a:ext>
              </a:extLst>
            </p:cNvPr>
            <p:cNvSpPr txBox="1"/>
            <p:nvPr/>
          </p:nvSpPr>
          <p:spPr>
            <a:xfrm>
              <a:off x="4702833" y="1205605"/>
              <a:ext cx="4278206" cy="892552"/>
            </a:xfrm>
            <a:prstGeom prst="rect">
              <a:avLst/>
            </a:prstGeom>
            <a:noFill/>
          </p:spPr>
          <p:txBody>
            <a:bodyPr wrap="none" lIns="0" rIns="0" rtlCol="0">
              <a:spAutoFit/>
            </a:bodyPr>
            <a:lstStyle/>
            <a:p>
              <a:r>
                <a:rPr lang="en-US" sz="3200" b="1" i="0" dirty="0" err="1">
                  <a:solidFill>
                    <a:srgbClr val="333399"/>
                  </a:solidFill>
                  <a:effectLst/>
                  <a:latin typeface="Arial" panose="020B0604020202020204" pitchFamily="34" charset="0"/>
                  <a:cs typeface="Arial" panose="020B0604020202020204" pitchFamily="34" charset="0"/>
                </a:rPr>
                <a:t>Khoá</a:t>
              </a:r>
              <a:r>
                <a:rPr lang="en-US" sz="3200" b="1" i="0" dirty="0">
                  <a:solidFill>
                    <a:srgbClr val="333399"/>
                  </a:solidFill>
                  <a:effectLst/>
                  <a:latin typeface="Arial" panose="020B0604020202020204" pitchFamily="34" charset="0"/>
                  <a:cs typeface="Arial" panose="020B0604020202020204" pitchFamily="34" charset="0"/>
                </a:rPr>
                <a:t> </a:t>
              </a:r>
              <a:r>
                <a:rPr lang="en-US" sz="3200" b="1" i="0" dirty="0" err="1">
                  <a:solidFill>
                    <a:srgbClr val="333399"/>
                  </a:solidFill>
                  <a:effectLst/>
                  <a:latin typeface="Arial" panose="020B0604020202020204" pitchFamily="34" charset="0"/>
                  <a:cs typeface="Arial" panose="020B0604020202020204" pitchFamily="34" charset="0"/>
                </a:rPr>
                <a:t>Luận</a:t>
              </a:r>
              <a:r>
                <a:rPr lang="en-US" sz="3200" b="1" i="0" dirty="0">
                  <a:solidFill>
                    <a:srgbClr val="333399"/>
                  </a:solidFill>
                  <a:effectLst/>
                  <a:latin typeface="Arial" panose="020B0604020202020204" pitchFamily="34" charset="0"/>
                  <a:cs typeface="Arial" panose="020B0604020202020204" pitchFamily="34" charset="0"/>
                </a:rPr>
                <a:t> </a:t>
              </a:r>
              <a:r>
                <a:rPr lang="en-US" sz="3200" b="1" i="0" dirty="0" err="1">
                  <a:solidFill>
                    <a:srgbClr val="333399"/>
                  </a:solidFill>
                  <a:effectLst/>
                  <a:latin typeface="Arial" panose="020B0604020202020204" pitchFamily="34" charset="0"/>
                  <a:cs typeface="Arial" panose="020B0604020202020204" pitchFamily="34" charset="0"/>
                </a:rPr>
                <a:t>Tốt</a:t>
              </a:r>
              <a:r>
                <a:rPr lang="en-US" sz="3200" b="1" i="0" dirty="0">
                  <a:solidFill>
                    <a:srgbClr val="333399"/>
                  </a:solidFill>
                  <a:effectLst/>
                  <a:latin typeface="Arial" panose="020B0604020202020204" pitchFamily="34" charset="0"/>
                  <a:cs typeface="Arial" panose="020B0604020202020204" pitchFamily="34" charset="0"/>
                </a:rPr>
                <a:t> </a:t>
              </a:r>
              <a:r>
                <a:rPr lang="en-US" sz="3200" b="1" i="0" dirty="0" err="1">
                  <a:solidFill>
                    <a:srgbClr val="333399"/>
                  </a:solidFill>
                  <a:effectLst/>
                  <a:latin typeface="Arial" panose="020B0604020202020204" pitchFamily="34" charset="0"/>
                  <a:cs typeface="Arial" panose="020B0604020202020204" pitchFamily="34" charset="0"/>
                </a:rPr>
                <a:t>Nghiệp</a:t>
              </a:r>
              <a:endParaRPr lang="en-US" sz="3200" b="1" i="0" dirty="0">
                <a:solidFill>
                  <a:srgbClr val="333399"/>
                </a:solidFill>
                <a:effectLst/>
                <a:latin typeface="Arial" panose="020B0604020202020204" pitchFamily="34" charset="0"/>
                <a:cs typeface="Arial" panose="020B0604020202020204" pitchFamily="34" charset="0"/>
              </a:endParaRPr>
            </a:p>
            <a:p>
              <a:r>
                <a:rPr lang="en-US" sz="2000" dirty="0" err="1">
                  <a:solidFill>
                    <a:srgbClr val="333399"/>
                  </a:solidFill>
                  <a:latin typeface="Arial" panose="020B0604020202020204" pitchFamily="34" charset="0"/>
                  <a:cs typeface="Arial" panose="020B0604020202020204" pitchFamily="34" charset="0"/>
                </a:rPr>
                <a:t>Hội</a:t>
              </a:r>
              <a:r>
                <a:rPr lang="en-US" sz="2000" dirty="0">
                  <a:solidFill>
                    <a:srgbClr val="333399"/>
                  </a:solidFill>
                  <a:latin typeface="Arial" panose="020B0604020202020204" pitchFamily="34" charset="0"/>
                  <a:cs typeface="Arial" panose="020B0604020202020204" pitchFamily="34" charset="0"/>
                </a:rPr>
                <a:t> </a:t>
              </a:r>
              <a:r>
                <a:rPr lang="en-US" sz="2000" dirty="0" err="1">
                  <a:solidFill>
                    <a:srgbClr val="333399"/>
                  </a:solidFill>
                  <a:latin typeface="Arial" panose="020B0604020202020204" pitchFamily="34" charset="0"/>
                  <a:cs typeface="Arial" panose="020B0604020202020204" pitchFamily="34" charset="0"/>
                </a:rPr>
                <a:t>đồng</a:t>
              </a:r>
              <a:r>
                <a:rPr lang="en-US" sz="2000" dirty="0">
                  <a:solidFill>
                    <a:srgbClr val="333399"/>
                  </a:solidFill>
                  <a:latin typeface="Arial" panose="020B0604020202020204" pitchFamily="34" charset="0"/>
                  <a:cs typeface="Arial" panose="020B0604020202020204" pitchFamily="34" charset="0"/>
                </a:rPr>
                <a:t> </a:t>
              </a:r>
              <a:r>
                <a:rPr lang="en-US" sz="2000" dirty="0" err="1">
                  <a:solidFill>
                    <a:srgbClr val="333399"/>
                  </a:solidFill>
                  <a:latin typeface="Arial" panose="020B0604020202020204" pitchFamily="34" charset="0"/>
                  <a:cs typeface="Arial" panose="020B0604020202020204" pitchFamily="34" charset="0"/>
                </a:rPr>
                <a:t>Kỹ</a:t>
              </a:r>
              <a:r>
                <a:rPr lang="en-US" sz="2000" dirty="0">
                  <a:solidFill>
                    <a:srgbClr val="333399"/>
                  </a:solidFill>
                  <a:latin typeface="Arial" panose="020B0604020202020204" pitchFamily="34" charset="0"/>
                  <a:cs typeface="Arial" panose="020B0604020202020204" pitchFamily="34" charset="0"/>
                </a:rPr>
                <a:t> </a:t>
              </a:r>
              <a:r>
                <a:rPr lang="en-US" sz="2000" dirty="0" err="1">
                  <a:solidFill>
                    <a:srgbClr val="333399"/>
                  </a:solidFill>
                  <a:latin typeface="Arial" panose="020B0604020202020204" pitchFamily="34" charset="0"/>
                  <a:cs typeface="Arial" panose="020B0604020202020204" pitchFamily="34" charset="0"/>
                </a:rPr>
                <a:t>thuật</a:t>
              </a:r>
              <a:r>
                <a:rPr lang="en-US" sz="2000" dirty="0">
                  <a:solidFill>
                    <a:srgbClr val="333399"/>
                  </a:solidFill>
                  <a:latin typeface="Arial" panose="020B0604020202020204" pitchFamily="34" charset="0"/>
                  <a:cs typeface="Arial" panose="020B0604020202020204" pitchFamily="34" charset="0"/>
                </a:rPr>
                <a:t> </a:t>
              </a:r>
              <a:r>
                <a:rPr lang="en-US" sz="2000" dirty="0" err="1">
                  <a:solidFill>
                    <a:srgbClr val="333399"/>
                  </a:solidFill>
                  <a:latin typeface="Arial" panose="020B0604020202020204" pitchFamily="34" charset="0"/>
                  <a:cs typeface="Arial" panose="020B0604020202020204" pitchFamily="34" charset="0"/>
                </a:rPr>
                <a:t>Phần</a:t>
              </a:r>
              <a:r>
                <a:rPr lang="en-US" sz="2000" dirty="0">
                  <a:solidFill>
                    <a:srgbClr val="333399"/>
                  </a:solidFill>
                  <a:latin typeface="Arial" panose="020B0604020202020204" pitchFamily="34" charset="0"/>
                  <a:cs typeface="Arial" panose="020B0604020202020204" pitchFamily="34" charset="0"/>
                </a:rPr>
                <a:t> </a:t>
              </a:r>
              <a:r>
                <a:rPr lang="en-US" sz="2000" dirty="0" err="1">
                  <a:solidFill>
                    <a:srgbClr val="333399"/>
                  </a:solidFill>
                  <a:latin typeface="Arial" panose="020B0604020202020204" pitchFamily="34" charset="0"/>
                  <a:cs typeface="Arial" panose="020B0604020202020204" pitchFamily="34" charset="0"/>
                </a:rPr>
                <a:t>mềm</a:t>
              </a:r>
              <a:endParaRPr lang="en-US" sz="2000" dirty="0">
                <a:solidFill>
                  <a:srgbClr val="333399"/>
                </a:solidFill>
                <a:effectLst/>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A64E4AC1-467E-9FE4-26BF-B39D57A7BCEC}"/>
              </a:ext>
            </a:extLst>
          </p:cNvPr>
          <p:cNvGrpSpPr/>
          <p:nvPr/>
        </p:nvGrpSpPr>
        <p:grpSpPr>
          <a:xfrm>
            <a:off x="3115616" y="3012661"/>
            <a:ext cx="5960767" cy="873650"/>
            <a:chOff x="3530574" y="2444028"/>
            <a:chExt cx="5960767" cy="873650"/>
          </a:xfrm>
        </p:grpSpPr>
        <p:sp>
          <p:nvSpPr>
            <p:cNvPr id="7" name="TextBox 6">
              <a:extLst>
                <a:ext uri="{FF2B5EF4-FFF2-40B4-BE49-F238E27FC236}">
                  <a16:creationId xmlns:a16="http://schemas.microsoft.com/office/drawing/2014/main" id="{FF6D5A6B-3E11-2A54-FD94-8A7C525AB4DF}"/>
                </a:ext>
              </a:extLst>
            </p:cNvPr>
            <p:cNvSpPr txBox="1"/>
            <p:nvPr/>
          </p:nvSpPr>
          <p:spPr>
            <a:xfrm>
              <a:off x="3530574" y="2917568"/>
              <a:ext cx="5960767" cy="400110"/>
            </a:xfrm>
            <a:prstGeom prst="rect">
              <a:avLst/>
            </a:prstGeom>
            <a:noFill/>
          </p:spPr>
          <p:txBody>
            <a:bodyPr wrap="square" lIns="0" rIns="0" rtlCol="0">
              <a:spAutoFit/>
            </a:bodyPr>
            <a:lstStyle/>
            <a:p>
              <a:pPr algn="ctr"/>
              <a:r>
                <a:rPr lang="en-US" sz="2000" dirty="0">
                  <a:solidFill>
                    <a:srgbClr val="333399"/>
                  </a:solidFill>
                  <a:effectLst/>
                  <a:latin typeface="Arial" panose="020B0604020202020204" pitchFamily="34" charset="0"/>
                  <a:cs typeface="Arial" panose="020B0604020202020204" pitchFamily="34" charset="0"/>
                </a:rPr>
                <a:t>(AI-powered Support System for Music Composition)</a:t>
              </a:r>
            </a:p>
          </p:txBody>
        </p:sp>
        <p:sp>
          <p:nvSpPr>
            <p:cNvPr id="13" name="TextBox 12">
              <a:extLst>
                <a:ext uri="{FF2B5EF4-FFF2-40B4-BE49-F238E27FC236}">
                  <a16:creationId xmlns:a16="http://schemas.microsoft.com/office/drawing/2014/main" id="{86BC52C6-E7B7-129C-A08A-2DB4C4A1AA51}"/>
                </a:ext>
              </a:extLst>
            </p:cNvPr>
            <p:cNvSpPr txBox="1"/>
            <p:nvPr/>
          </p:nvSpPr>
          <p:spPr>
            <a:xfrm>
              <a:off x="3601344" y="2444028"/>
              <a:ext cx="5819226" cy="523220"/>
            </a:xfrm>
            <a:prstGeom prst="rect">
              <a:avLst/>
            </a:prstGeom>
            <a:noFill/>
          </p:spPr>
          <p:txBody>
            <a:bodyPr wrap="square" lIns="0" rIns="0" rtlCol="0">
              <a:spAutoFit/>
            </a:bodyPr>
            <a:lstStyle/>
            <a:p>
              <a:pPr algn="ctr"/>
              <a:r>
                <a:rPr lang="en-US" sz="2800" b="1" dirty="0" err="1">
                  <a:solidFill>
                    <a:srgbClr val="333399"/>
                  </a:solidFill>
                  <a:latin typeface="Arial" panose="020B0604020202020204" pitchFamily="34" charset="0"/>
                  <a:cs typeface="Arial" panose="020B0604020202020204" pitchFamily="34" charset="0"/>
                </a:rPr>
                <a:t>Hệ</a:t>
              </a:r>
              <a:r>
                <a:rPr lang="en-US" sz="2800" b="1" dirty="0">
                  <a:solidFill>
                    <a:srgbClr val="333399"/>
                  </a:solidFill>
                  <a:latin typeface="Arial" panose="020B0604020202020204" pitchFamily="34" charset="0"/>
                  <a:cs typeface="Arial" panose="020B0604020202020204" pitchFamily="34" charset="0"/>
                </a:rPr>
                <a:t> </a:t>
              </a:r>
              <a:r>
                <a:rPr lang="en-US" sz="2800" b="1" dirty="0" err="1">
                  <a:solidFill>
                    <a:srgbClr val="333399"/>
                  </a:solidFill>
                  <a:latin typeface="Arial" panose="020B0604020202020204" pitchFamily="34" charset="0"/>
                  <a:cs typeface="Arial" panose="020B0604020202020204" pitchFamily="34" charset="0"/>
                </a:rPr>
                <a:t>thống</a:t>
              </a:r>
              <a:r>
                <a:rPr lang="en-US" sz="2800" b="1" dirty="0">
                  <a:solidFill>
                    <a:srgbClr val="333399"/>
                  </a:solidFill>
                  <a:latin typeface="Arial" panose="020B0604020202020204" pitchFamily="34" charset="0"/>
                  <a:cs typeface="Arial" panose="020B0604020202020204" pitchFamily="34" charset="0"/>
                </a:rPr>
                <a:t> AI </a:t>
              </a:r>
              <a:r>
                <a:rPr lang="en-US" sz="2800" b="1" dirty="0" err="1">
                  <a:solidFill>
                    <a:srgbClr val="333399"/>
                  </a:solidFill>
                  <a:latin typeface="Arial" panose="020B0604020202020204" pitchFamily="34" charset="0"/>
                  <a:cs typeface="Arial" panose="020B0604020202020204" pitchFamily="34" charset="0"/>
                </a:rPr>
                <a:t>hỗ</a:t>
              </a:r>
              <a:r>
                <a:rPr lang="en-US" sz="2800" b="1" dirty="0">
                  <a:solidFill>
                    <a:srgbClr val="333399"/>
                  </a:solidFill>
                  <a:latin typeface="Arial" panose="020B0604020202020204" pitchFamily="34" charset="0"/>
                  <a:cs typeface="Arial" panose="020B0604020202020204" pitchFamily="34" charset="0"/>
                </a:rPr>
                <a:t> </a:t>
              </a:r>
              <a:r>
                <a:rPr lang="en-US" sz="2800" b="1" dirty="0" err="1">
                  <a:solidFill>
                    <a:srgbClr val="333399"/>
                  </a:solidFill>
                  <a:latin typeface="Arial" panose="020B0604020202020204" pitchFamily="34" charset="0"/>
                  <a:cs typeface="Arial" panose="020B0604020202020204" pitchFamily="34" charset="0"/>
                </a:rPr>
                <a:t>trợ</a:t>
              </a:r>
              <a:r>
                <a:rPr lang="en-US" sz="2800" b="1" dirty="0">
                  <a:solidFill>
                    <a:srgbClr val="333399"/>
                  </a:solidFill>
                  <a:latin typeface="Arial" panose="020B0604020202020204" pitchFamily="34" charset="0"/>
                  <a:cs typeface="Arial" panose="020B0604020202020204" pitchFamily="34" charset="0"/>
                </a:rPr>
                <a:t> </a:t>
              </a:r>
              <a:r>
                <a:rPr lang="en-US" sz="2800" b="1" dirty="0" err="1">
                  <a:solidFill>
                    <a:srgbClr val="333399"/>
                  </a:solidFill>
                  <a:latin typeface="Arial" panose="020B0604020202020204" pitchFamily="34" charset="0"/>
                  <a:cs typeface="Arial" panose="020B0604020202020204" pitchFamily="34" charset="0"/>
                </a:rPr>
                <a:t>sáng</a:t>
              </a:r>
              <a:r>
                <a:rPr lang="en-US" sz="2800" b="1" dirty="0">
                  <a:solidFill>
                    <a:srgbClr val="333399"/>
                  </a:solidFill>
                  <a:latin typeface="Arial" panose="020B0604020202020204" pitchFamily="34" charset="0"/>
                  <a:cs typeface="Arial" panose="020B0604020202020204" pitchFamily="34" charset="0"/>
                </a:rPr>
                <a:t> </a:t>
              </a:r>
              <a:r>
                <a:rPr lang="en-US" sz="2800" b="1" dirty="0" err="1">
                  <a:solidFill>
                    <a:srgbClr val="333399"/>
                  </a:solidFill>
                  <a:latin typeface="Arial" panose="020B0604020202020204" pitchFamily="34" charset="0"/>
                  <a:cs typeface="Arial" panose="020B0604020202020204" pitchFamily="34" charset="0"/>
                </a:rPr>
                <a:t>tác</a:t>
              </a:r>
              <a:r>
                <a:rPr lang="en-US" sz="2800" b="1" dirty="0">
                  <a:solidFill>
                    <a:srgbClr val="333399"/>
                  </a:solidFill>
                  <a:latin typeface="Arial" panose="020B0604020202020204" pitchFamily="34" charset="0"/>
                  <a:cs typeface="Arial" panose="020B0604020202020204" pitchFamily="34" charset="0"/>
                </a:rPr>
                <a:t> </a:t>
              </a:r>
              <a:r>
                <a:rPr lang="en-US" sz="2800" b="1" dirty="0" err="1">
                  <a:solidFill>
                    <a:srgbClr val="333399"/>
                  </a:solidFill>
                  <a:latin typeface="Arial" panose="020B0604020202020204" pitchFamily="34" charset="0"/>
                  <a:cs typeface="Arial" panose="020B0604020202020204" pitchFamily="34" charset="0"/>
                </a:rPr>
                <a:t>nhạc</a:t>
              </a:r>
              <a:endParaRPr lang="en-US" sz="2800" b="1" dirty="0">
                <a:solidFill>
                  <a:srgbClr val="333399"/>
                </a:solidFill>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2D3FD4A6-EEF1-37DD-686D-22701A637350}"/>
              </a:ext>
            </a:extLst>
          </p:cNvPr>
          <p:cNvSpPr txBox="1"/>
          <p:nvPr/>
        </p:nvSpPr>
        <p:spPr>
          <a:xfrm>
            <a:off x="7429500" y="2743200"/>
            <a:ext cx="184731" cy="369332"/>
          </a:xfrm>
          <a:prstGeom prst="rect">
            <a:avLst/>
          </a:prstGeom>
          <a:noFill/>
        </p:spPr>
        <p:txBody>
          <a:bodyPr wrap="none" rtlCol="0">
            <a:spAutoFit/>
          </a:bodyPr>
          <a:lstStyle/>
          <a:p>
            <a:endParaRPr lang="en-VN"/>
          </a:p>
        </p:txBody>
      </p:sp>
      <p:graphicFrame>
        <p:nvGraphicFramePr>
          <p:cNvPr id="3" name="Table 2">
            <a:extLst>
              <a:ext uri="{FF2B5EF4-FFF2-40B4-BE49-F238E27FC236}">
                <a16:creationId xmlns:a16="http://schemas.microsoft.com/office/drawing/2014/main" id="{811400BB-138D-A338-0AB8-D5337347FB57}"/>
              </a:ext>
            </a:extLst>
          </p:cNvPr>
          <p:cNvGraphicFramePr>
            <a:graphicFrameLocks noGrp="1"/>
          </p:cNvGraphicFramePr>
          <p:nvPr>
            <p:extLst>
              <p:ext uri="{D42A27DB-BD31-4B8C-83A1-F6EECF244321}">
                <p14:modId xmlns:p14="http://schemas.microsoft.com/office/powerpoint/2010/main" val="276389739"/>
              </p:ext>
            </p:extLst>
          </p:nvPr>
        </p:nvGraphicFramePr>
        <p:xfrm>
          <a:off x="2258685" y="5173904"/>
          <a:ext cx="4252271" cy="675640"/>
        </p:xfrm>
        <a:graphic>
          <a:graphicData uri="http://schemas.openxmlformats.org/drawingml/2006/table">
            <a:tbl>
              <a:tblPr firstRow="1" bandRow="1">
                <a:tableStyleId>{5C22544A-7EE6-4342-B048-85BDC9FD1C3A}</a:tableStyleId>
              </a:tblPr>
              <a:tblGrid>
                <a:gridCol w="2365628">
                  <a:extLst>
                    <a:ext uri="{9D8B030D-6E8A-4147-A177-3AD203B41FA5}">
                      <a16:colId xmlns:a16="http://schemas.microsoft.com/office/drawing/2014/main" val="1350772230"/>
                    </a:ext>
                  </a:extLst>
                </a:gridCol>
                <a:gridCol w="1886643">
                  <a:extLst>
                    <a:ext uri="{9D8B030D-6E8A-4147-A177-3AD203B41FA5}">
                      <a16:colId xmlns:a16="http://schemas.microsoft.com/office/drawing/2014/main" val="4040761201"/>
                    </a:ext>
                  </a:extLst>
                </a:gridCol>
              </a:tblGrid>
              <a:tr h="274909">
                <a:tc>
                  <a:txBody>
                    <a:bodyPr/>
                    <a:lstStyle/>
                    <a:p>
                      <a:pPr marL="0" algn="r" defTabSz="914400" rtl="0" eaLnBrk="1" latinLnBrk="0" hangingPunct="1"/>
                      <a:r>
                        <a:rPr lang="en-US" sz="1400" b="1" dirty="0" err="1">
                          <a:solidFill>
                            <a:srgbClr val="333399"/>
                          </a:solidFill>
                          <a:latin typeface="Arial" panose="020B0604020202020204" pitchFamily="34" charset="0"/>
                          <a:cs typeface="Arial" panose="020B0604020202020204" pitchFamily="34" charset="0"/>
                        </a:rPr>
                        <a:t>Giảng</a:t>
                      </a:r>
                      <a:r>
                        <a:rPr lang="en-US" sz="1400" b="1" dirty="0">
                          <a:solidFill>
                            <a:srgbClr val="333399"/>
                          </a:solidFill>
                          <a:latin typeface="Arial" panose="020B0604020202020204" pitchFamily="34" charset="0"/>
                          <a:cs typeface="Arial" panose="020B0604020202020204" pitchFamily="34" charset="0"/>
                        </a:rPr>
                        <a:t> </a:t>
                      </a:r>
                      <a:r>
                        <a:rPr lang="en-US" sz="1400" b="1" dirty="0" err="1">
                          <a:solidFill>
                            <a:srgbClr val="333399"/>
                          </a:solidFill>
                          <a:latin typeface="Arial" panose="020B0604020202020204" pitchFamily="34" charset="0"/>
                          <a:cs typeface="Arial" panose="020B0604020202020204" pitchFamily="34" charset="0"/>
                        </a:rPr>
                        <a:t>viên</a:t>
                      </a:r>
                      <a:r>
                        <a:rPr lang="en-US" sz="1400" b="1" dirty="0">
                          <a:solidFill>
                            <a:srgbClr val="333399"/>
                          </a:solidFill>
                          <a:latin typeface="Arial" panose="020B0604020202020204" pitchFamily="34" charset="0"/>
                          <a:cs typeface="Arial" panose="020B0604020202020204" pitchFamily="34" charset="0"/>
                        </a:rPr>
                        <a:t> </a:t>
                      </a:r>
                      <a:r>
                        <a:rPr lang="en-US" sz="1400" b="1" dirty="0" err="1">
                          <a:solidFill>
                            <a:srgbClr val="333399"/>
                          </a:solidFill>
                          <a:latin typeface="Arial" panose="020B0604020202020204" pitchFamily="34" charset="0"/>
                          <a:cs typeface="Arial" panose="020B0604020202020204" pitchFamily="34" charset="0"/>
                        </a:rPr>
                        <a:t>hướng</a:t>
                      </a:r>
                      <a:r>
                        <a:rPr lang="en-US" sz="1400" b="1" dirty="0">
                          <a:solidFill>
                            <a:srgbClr val="333399"/>
                          </a:solidFill>
                          <a:latin typeface="Arial" panose="020B0604020202020204" pitchFamily="34" charset="0"/>
                          <a:cs typeface="Arial" panose="020B0604020202020204" pitchFamily="34" charset="0"/>
                        </a:rPr>
                        <a:t> </a:t>
                      </a:r>
                      <a:r>
                        <a:rPr lang="en-US" sz="1400" b="1" dirty="0" err="1">
                          <a:solidFill>
                            <a:srgbClr val="333399"/>
                          </a:solidFill>
                          <a:latin typeface="Arial" panose="020B0604020202020204" pitchFamily="34" charset="0"/>
                          <a:cs typeface="Arial" panose="020B0604020202020204" pitchFamily="34" charset="0"/>
                        </a:rPr>
                        <a:t>dẫn</a:t>
                      </a:r>
                      <a:r>
                        <a:rPr lang="en-US" sz="1400" b="1" dirty="0">
                          <a:solidFill>
                            <a:srgbClr val="333399"/>
                          </a:solidFill>
                          <a:latin typeface="Arial" panose="020B0604020202020204" pitchFamily="34" charset="0"/>
                          <a:cs typeface="Arial" panose="020B0604020202020204" pitchFamily="34" charset="0"/>
                        </a:rPr>
                        <a:t>:</a:t>
                      </a:r>
                      <a:endParaRPr lang="en-VN" sz="1400" b="1" kern="1200" dirty="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333399"/>
                          </a:solidFill>
                          <a:latin typeface="Arial" panose="020B0604020202020204" pitchFamily="34" charset="0"/>
                          <a:cs typeface="Arial" panose="020B0604020202020204" pitchFamily="34" charset="0"/>
                        </a:rPr>
                        <a:t>TS. </a:t>
                      </a:r>
                      <a:r>
                        <a:rPr lang="en-US" sz="1400" b="0" dirty="0" err="1">
                          <a:solidFill>
                            <a:srgbClr val="333399"/>
                          </a:solidFill>
                          <a:latin typeface="Arial" panose="020B0604020202020204" pitchFamily="34" charset="0"/>
                          <a:cs typeface="Arial" panose="020B0604020202020204" pitchFamily="34" charset="0"/>
                        </a:rPr>
                        <a:t>Trần</a:t>
                      </a:r>
                      <a:r>
                        <a:rPr lang="en-US" sz="1400" b="0" dirty="0">
                          <a:solidFill>
                            <a:srgbClr val="333399"/>
                          </a:solidFill>
                          <a:latin typeface="Arial" panose="020B0604020202020204" pitchFamily="34" charset="0"/>
                          <a:cs typeface="Arial" panose="020B0604020202020204" pitchFamily="34" charset="0"/>
                        </a:rPr>
                        <a:t> </a:t>
                      </a:r>
                      <a:r>
                        <a:rPr lang="en-US" sz="1400" b="0" dirty="0" err="1">
                          <a:solidFill>
                            <a:srgbClr val="333399"/>
                          </a:solidFill>
                          <a:latin typeface="Arial" panose="020B0604020202020204" pitchFamily="34" charset="0"/>
                          <a:cs typeface="Arial" panose="020B0604020202020204" pitchFamily="34" charset="0"/>
                        </a:rPr>
                        <a:t>Duy</a:t>
                      </a:r>
                      <a:r>
                        <a:rPr lang="en-US" sz="1400" b="0" dirty="0">
                          <a:solidFill>
                            <a:srgbClr val="333399"/>
                          </a:solidFill>
                          <a:latin typeface="Arial" panose="020B0604020202020204" pitchFamily="34" charset="0"/>
                          <a:cs typeface="Arial" panose="020B0604020202020204" pitchFamily="34" charset="0"/>
                        </a:rPr>
                        <a:t> </a:t>
                      </a:r>
                      <a:r>
                        <a:rPr lang="en-US" sz="1400" b="0" dirty="0" err="1">
                          <a:solidFill>
                            <a:srgbClr val="333399"/>
                          </a:solidFill>
                          <a:latin typeface="Arial" panose="020B0604020202020204" pitchFamily="34" charset="0"/>
                          <a:cs typeface="Arial" panose="020B0604020202020204" pitchFamily="34" charset="0"/>
                        </a:rPr>
                        <a:t>Hoàng</a:t>
                      </a:r>
                      <a:endParaRPr lang="en-US" sz="1400" b="0" dirty="0">
                        <a:solidFill>
                          <a:srgbClr val="333399"/>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93105580"/>
                  </a:ext>
                </a:extLst>
              </a:tr>
              <a:tr h="370840">
                <a:tc>
                  <a:txBody>
                    <a:bodyPr/>
                    <a:lstStyle/>
                    <a:p>
                      <a:pPr marL="0" algn="r" defTabSz="914400" rtl="0" eaLnBrk="1" latinLnBrk="0" hangingPunct="1"/>
                      <a:r>
                        <a:rPr lang="en-US" sz="1400" b="1" dirty="0" err="1">
                          <a:solidFill>
                            <a:srgbClr val="333399"/>
                          </a:solidFill>
                          <a:latin typeface="Arial" panose="020B0604020202020204" pitchFamily="34" charset="0"/>
                          <a:cs typeface="Arial" panose="020B0604020202020204" pitchFamily="34" charset="0"/>
                        </a:rPr>
                        <a:t>Giảng</a:t>
                      </a:r>
                      <a:r>
                        <a:rPr lang="en-US" sz="1400" b="1" dirty="0">
                          <a:solidFill>
                            <a:srgbClr val="333399"/>
                          </a:solidFill>
                          <a:latin typeface="Arial" panose="020B0604020202020204" pitchFamily="34" charset="0"/>
                          <a:cs typeface="Arial" panose="020B0604020202020204" pitchFamily="34" charset="0"/>
                        </a:rPr>
                        <a:t> </a:t>
                      </a:r>
                      <a:r>
                        <a:rPr lang="en-US" sz="1400" b="1" dirty="0" err="1">
                          <a:solidFill>
                            <a:srgbClr val="333399"/>
                          </a:solidFill>
                          <a:latin typeface="Arial" panose="020B0604020202020204" pitchFamily="34" charset="0"/>
                          <a:cs typeface="Arial" panose="020B0604020202020204" pitchFamily="34" charset="0"/>
                        </a:rPr>
                        <a:t>viên</a:t>
                      </a:r>
                      <a:r>
                        <a:rPr lang="en-US" sz="1400" b="1" dirty="0">
                          <a:solidFill>
                            <a:srgbClr val="333399"/>
                          </a:solidFill>
                          <a:latin typeface="Arial" panose="020B0604020202020204" pitchFamily="34" charset="0"/>
                          <a:cs typeface="Arial" panose="020B0604020202020204" pitchFamily="34" charset="0"/>
                        </a:rPr>
                        <a:t> </a:t>
                      </a:r>
                      <a:r>
                        <a:rPr lang="en-US" sz="1400" b="1" dirty="0" err="1">
                          <a:solidFill>
                            <a:srgbClr val="333399"/>
                          </a:solidFill>
                          <a:latin typeface="Arial" panose="020B0604020202020204" pitchFamily="34" charset="0"/>
                          <a:cs typeface="Arial" panose="020B0604020202020204" pitchFamily="34" charset="0"/>
                        </a:rPr>
                        <a:t>phản</a:t>
                      </a:r>
                      <a:r>
                        <a:rPr lang="en-US" sz="1400" b="1" dirty="0">
                          <a:solidFill>
                            <a:srgbClr val="333399"/>
                          </a:solidFill>
                          <a:latin typeface="Arial" panose="020B0604020202020204" pitchFamily="34" charset="0"/>
                          <a:cs typeface="Arial" panose="020B0604020202020204" pitchFamily="34" charset="0"/>
                        </a:rPr>
                        <a:t> </a:t>
                      </a:r>
                      <a:r>
                        <a:rPr lang="en-US" sz="1400" b="1" dirty="0" err="1">
                          <a:solidFill>
                            <a:srgbClr val="333399"/>
                          </a:solidFill>
                          <a:latin typeface="Arial" panose="020B0604020202020204" pitchFamily="34" charset="0"/>
                          <a:cs typeface="Arial" panose="020B0604020202020204" pitchFamily="34" charset="0"/>
                        </a:rPr>
                        <a:t>biện</a:t>
                      </a:r>
                      <a:r>
                        <a:rPr lang="en-US" sz="1400" b="1" dirty="0">
                          <a:solidFill>
                            <a:srgbClr val="333399"/>
                          </a:solidFill>
                          <a:latin typeface="Arial" panose="020B0604020202020204" pitchFamily="34" charset="0"/>
                          <a:cs typeface="Arial" panose="020B0604020202020204" pitchFamily="34" charset="0"/>
                        </a:rPr>
                        <a:t>:</a:t>
                      </a:r>
                      <a:endParaRPr lang="en-VN" sz="1400" b="1" kern="1200" dirty="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r>
                        <a:rPr lang="en-US" sz="1400" b="0" dirty="0">
                          <a:solidFill>
                            <a:srgbClr val="333399"/>
                          </a:solidFill>
                          <a:latin typeface="Arial" panose="020B0604020202020204" pitchFamily="34" charset="0"/>
                          <a:cs typeface="Arial" panose="020B0604020202020204" pitchFamily="34" charset="0"/>
                        </a:rPr>
                        <a:t>TS. Lê </a:t>
                      </a:r>
                      <a:r>
                        <a:rPr lang="en-US" sz="1400" b="0" dirty="0" err="1">
                          <a:solidFill>
                            <a:srgbClr val="333399"/>
                          </a:solidFill>
                          <a:latin typeface="Arial" panose="020B0604020202020204" pitchFamily="34" charset="0"/>
                          <a:cs typeface="Arial" panose="020B0604020202020204" pitchFamily="34" charset="0"/>
                        </a:rPr>
                        <a:t>Khánh</a:t>
                      </a:r>
                      <a:r>
                        <a:rPr lang="en-US" sz="1400" b="0" dirty="0">
                          <a:solidFill>
                            <a:srgbClr val="333399"/>
                          </a:solidFill>
                          <a:latin typeface="Arial" panose="020B0604020202020204" pitchFamily="34" charset="0"/>
                          <a:cs typeface="Arial" panose="020B0604020202020204" pitchFamily="34" charset="0"/>
                        </a:rPr>
                        <a:t> </a:t>
                      </a:r>
                      <a:r>
                        <a:rPr lang="en-US" sz="1400" b="0" dirty="0" err="1">
                          <a:solidFill>
                            <a:srgbClr val="333399"/>
                          </a:solidFill>
                          <a:latin typeface="Arial" panose="020B0604020202020204" pitchFamily="34" charset="0"/>
                          <a:cs typeface="Arial" panose="020B0604020202020204" pitchFamily="34" charset="0"/>
                        </a:rPr>
                        <a:t>Duy</a:t>
                      </a:r>
                      <a:endParaRPr lang="en-US" sz="1400" b="0" dirty="0">
                        <a:solidFill>
                          <a:srgbClr val="333399"/>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528829022"/>
                  </a:ext>
                </a:extLst>
              </a:tr>
            </a:tbl>
          </a:graphicData>
        </a:graphic>
      </p:graphicFrame>
      <p:graphicFrame>
        <p:nvGraphicFramePr>
          <p:cNvPr id="10" name="Table 9">
            <a:extLst>
              <a:ext uri="{FF2B5EF4-FFF2-40B4-BE49-F238E27FC236}">
                <a16:creationId xmlns:a16="http://schemas.microsoft.com/office/drawing/2014/main" id="{25BC303D-93D1-24FF-C8DB-AFC129657CBD}"/>
              </a:ext>
            </a:extLst>
          </p:cNvPr>
          <p:cNvGraphicFramePr>
            <a:graphicFrameLocks noGrp="1"/>
          </p:cNvGraphicFramePr>
          <p:nvPr>
            <p:extLst>
              <p:ext uri="{D42A27DB-BD31-4B8C-83A1-F6EECF244321}">
                <p14:modId xmlns:p14="http://schemas.microsoft.com/office/powerpoint/2010/main" val="1568416257"/>
              </p:ext>
            </p:extLst>
          </p:nvPr>
        </p:nvGraphicFramePr>
        <p:xfrm>
          <a:off x="7163111" y="4869104"/>
          <a:ext cx="2770203" cy="980440"/>
        </p:xfrm>
        <a:graphic>
          <a:graphicData uri="http://schemas.openxmlformats.org/drawingml/2006/table">
            <a:tbl>
              <a:tblPr firstRow="1" bandRow="1">
                <a:tableStyleId>{5C22544A-7EE6-4342-B048-85BDC9FD1C3A}</a:tableStyleId>
              </a:tblPr>
              <a:tblGrid>
                <a:gridCol w="978172">
                  <a:extLst>
                    <a:ext uri="{9D8B030D-6E8A-4147-A177-3AD203B41FA5}">
                      <a16:colId xmlns:a16="http://schemas.microsoft.com/office/drawing/2014/main" val="1350772230"/>
                    </a:ext>
                  </a:extLst>
                </a:gridCol>
                <a:gridCol w="1792031">
                  <a:extLst>
                    <a:ext uri="{9D8B030D-6E8A-4147-A177-3AD203B41FA5}">
                      <a16:colId xmlns:a16="http://schemas.microsoft.com/office/drawing/2014/main" val="4040761201"/>
                    </a:ext>
                  </a:extLst>
                </a:gridCol>
              </a:tblGrid>
              <a:tr h="274909">
                <a:tc gridSpan="2">
                  <a:txBody>
                    <a:bodyPr/>
                    <a:lstStyle/>
                    <a:p>
                      <a:pPr marL="0" algn="l" defTabSz="914400" rtl="0" eaLnBrk="1" latinLnBrk="0" hangingPunct="1"/>
                      <a:r>
                        <a:rPr lang="en-VN" sz="1400" b="1" kern="1200" dirty="0">
                          <a:solidFill>
                            <a:srgbClr val="333399"/>
                          </a:solidFill>
                          <a:latin typeface="Arial"/>
                          <a:ea typeface="+mn-ea"/>
                          <a:cs typeface="Arial"/>
                        </a:rPr>
                        <a:t>Số thứ tự: </a:t>
                      </a:r>
                      <a:r>
                        <a:rPr lang="en-VN" sz="1400" b="0" kern="1200" dirty="0">
                          <a:solidFill>
                            <a:srgbClr val="333399"/>
                          </a:solidFill>
                          <a:latin typeface="Arial"/>
                          <a:ea typeface="+mn-ea"/>
                          <a:cs typeface="Arial"/>
                        </a:rPr>
                        <a:t>7</a:t>
                      </a:r>
                    </a:p>
                  </a:txBody>
                  <a:tcP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solidFill>
                          <a:srgbClr val="333399"/>
                        </a:solidFill>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093896477"/>
                  </a:ext>
                </a:extLst>
              </a:tr>
              <a:tr h="274909">
                <a:tc>
                  <a:txBody>
                    <a:bodyPr/>
                    <a:lstStyle/>
                    <a:p>
                      <a:pPr marL="0" algn="r" defTabSz="914400" rtl="0" eaLnBrk="1" latinLnBrk="0" hangingPunct="1"/>
                      <a:r>
                        <a:rPr lang="en-US" sz="1400" b="1" dirty="0">
                          <a:solidFill>
                            <a:srgbClr val="333399"/>
                          </a:solidFill>
                          <a:latin typeface="Arial" panose="020B0604020202020204" pitchFamily="34" charset="0"/>
                          <a:cs typeface="Arial" panose="020B0604020202020204" pitchFamily="34" charset="0"/>
                        </a:rPr>
                        <a:t>20120406</a:t>
                      </a:r>
                      <a:endParaRPr lang="en-VN" sz="1400" b="1" kern="1200" dirty="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a:solidFill>
                            <a:srgbClr val="333399"/>
                          </a:solidFill>
                          <a:latin typeface="Arial"/>
                          <a:cs typeface="Arial"/>
                        </a:rPr>
                        <a:t>Phạm Quốc Vương</a:t>
                      </a:r>
                    </a:p>
                  </a:txBody>
                  <a:tcPr>
                    <a:noFill/>
                  </a:tcPr>
                </a:tc>
                <a:extLst>
                  <a:ext uri="{0D108BD9-81ED-4DB2-BD59-A6C34878D82A}">
                    <a16:rowId xmlns:a16="http://schemas.microsoft.com/office/drawing/2014/main" val="293105580"/>
                  </a:ext>
                </a:extLst>
              </a:tr>
              <a:tr h="370840">
                <a:tc>
                  <a:txBody>
                    <a:bodyPr/>
                    <a:lstStyle/>
                    <a:p>
                      <a:pPr marL="0" algn="r" defTabSz="914400" rtl="0" eaLnBrk="1" latinLnBrk="0" hangingPunct="1"/>
                      <a:r>
                        <a:rPr lang="en-US" sz="1400" b="1" dirty="0">
                          <a:solidFill>
                            <a:srgbClr val="333399"/>
                          </a:solidFill>
                          <a:latin typeface="Arial" panose="020B0604020202020204" pitchFamily="34" charset="0"/>
                          <a:cs typeface="Arial" panose="020B0604020202020204" pitchFamily="34" charset="0"/>
                        </a:rPr>
                        <a:t>20120486</a:t>
                      </a:r>
                      <a:endParaRPr lang="en-VN" sz="1400" b="1" kern="1200" dirty="0">
                        <a:solidFill>
                          <a:srgbClr val="333399"/>
                        </a:solidFill>
                        <a:latin typeface="Arial" panose="020B0604020202020204" pitchFamily="34" charset="0"/>
                        <a:ea typeface="+mn-ea"/>
                        <a:cs typeface="Arial" panose="020B0604020202020204" pitchFamily="34" charset="0"/>
                      </a:endParaRPr>
                    </a:p>
                  </a:txBody>
                  <a:tcPr>
                    <a:noFill/>
                  </a:tcPr>
                </a:tc>
                <a:tc>
                  <a:txBody>
                    <a:bodyPr/>
                    <a:lstStyle/>
                    <a:p>
                      <a:r>
                        <a:rPr lang="en-US" sz="1400" b="0" dirty="0" err="1">
                          <a:solidFill>
                            <a:srgbClr val="333399"/>
                          </a:solidFill>
                          <a:latin typeface="Arial"/>
                          <a:cs typeface="Arial"/>
                        </a:rPr>
                        <a:t>Ngô</a:t>
                      </a:r>
                      <a:r>
                        <a:rPr lang="en-US" sz="1400" b="0" dirty="0">
                          <a:solidFill>
                            <a:srgbClr val="333399"/>
                          </a:solidFill>
                          <a:latin typeface="Arial"/>
                          <a:cs typeface="Arial"/>
                        </a:rPr>
                        <a:t> Phi </a:t>
                      </a:r>
                      <a:r>
                        <a:rPr lang="en-US" sz="1400" b="0" dirty="0" err="1">
                          <a:solidFill>
                            <a:srgbClr val="333399"/>
                          </a:solidFill>
                          <a:latin typeface="Arial"/>
                          <a:cs typeface="Arial"/>
                        </a:rPr>
                        <a:t>Hùng</a:t>
                      </a:r>
                      <a:endParaRPr lang="en-US" sz="1400" b="0" dirty="0">
                        <a:solidFill>
                          <a:srgbClr val="333399"/>
                        </a:solidFill>
                        <a:latin typeface="Arial"/>
                        <a:cs typeface="Arial"/>
                      </a:endParaRPr>
                    </a:p>
                  </a:txBody>
                  <a:tcPr>
                    <a:noFill/>
                  </a:tcPr>
                </a:tc>
                <a:extLst>
                  <a:ext uri="{0D108BD9-81ED-4DB2-BD59-A6C34878D82A}">
                    <a16:rowId xmlns:a16="http://schemas.microsoft.com/office/drawing/2014/main" val="2528829022"/>
                  </a:ext>
                </a:extLst>
              </a:tr>
            </a:tbl>
          </a:graphicData>
        </a:graphic>
      </p:graphicFrame>
    </p:spTree>
    <p:extLst>
      <p:ext uri="{BB962C8B-B14F-4D97-AF65-F5344CB8AC3E}">
        <p14:creationId xmlns:p14="http://schemas.microsoft.com/office/powerpoint/2010/main" val="302223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3.3. </a:t>
            </a:r>
            <a:r>
              <a:rPr lang="en-US" sz="1600" b="1" i="0" u="none" strike="noStrike" dirty="0" err="1">
                <a:solidFill>
                  <a:srgbClr val="000000"/>
                </a:solidFill>
                <a:effectLst/>
                <a:latin typeface="Arial" panose="020B0604020202020204" pitchFamily="34" charset="0"/>
                <a:cs typeface="Arial" panose="020B0604020202020204" pitchFamily="34" charset="0"/>
              </a:rPr>
              <a:t>Chuẩn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bị</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1D5F13-68EF-30DF-C4E3-B5924BCD634C}"/>
              </a:ext>
            </a:extLst>
          </p:cNvPr>
          <p:cNvSpPr txBox="1"/>
          <p:nvPr/>
        </p:nvSpPr>
        <p:spPr>
          <a:xfrm>
            <a:off x="842805" y="1666526"/>
            <a:ext cx="4428692" cy="3370666"/>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Dữ liệu cho mô hình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text2att</a:t>
            </a:r>
            <a:r>
              <a:rPr lang="vi-VN" sz="1600" dirty="0">
                <a:effectLst/>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Font typeface="Wingdings" pitchFamily="2" charset="2"/>
              <a:buChar char="q"/>
            </a:pP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Nguồn dữ liệu:</a:t>
            </a: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Các template mô tả âm nhạc tiếng Anh từ MuseCoco; Tạo thêm bằng </a:t>
            </a: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prompt engineering</a:t>
            </a: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với ChatGPT.</a:t>
            </a:r>
            <a:endParaRPr lang="vi-VN" sz="1600" b="1"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Vấn đề:</a:t>
            </a:r>
            <a:r>
              <a:rPr lang="vi-VN" sz="1600" dirty="0">
                <a:latin typeface="Arial" panose="020B0604020202020204" pitchFamily="34" charset="0"/>
                <a:cs typeface="Arial" panose="020B0604020202020204" pitchFamily="34" charset="0"/>
              </a:rPr>
              <a:t> Dịch thuật số lượng lớn (để có thêm dữ liệu tiếng Việt); Dịch thuật ngoài ý muốn.</a:t>
            </a:r>
          </a:p>
          <a:p>
            <a:pPr lvl="2" algn="just">
              <a:lnSpc>
                <a:spcPct val="150000"/>
              </a:lnSpc>
            </a:pP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endParaRPr lang="vi-VN"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3E9E50E-6679-54B5-8237-D69476B69AD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58846969-84F6-487C-4866-F0F0A5FAB15F}"/>
              </a:ext>
            </a:extLst>
          </p:cNvPr>
          <p:cNvSpPr txBox="1"/>
          <p:nvPr/>
        </p:nvSpPr>
        <p:spPr>
          <a:xfrm>
            <a:off x="6174022" y="5938057"/>
            <a:ext cx="5392574" cy="416011"/>
          </a:xfrm>
          <a:prstGeom prst="rect">
            <a:avLst/>
          </a:prstGeom>
          <a:noFill/>
        </p:spPr>
        <p:txBody>
          <a:bodyPr wrap="square" rtlCol="0">
            <a:spAutoFit/>
          </a:bodyPr>
          <a:lstStyle/>
          <a:p>
            <a:pPr algn="ctr">
              <a:lnSpc>
                <a:spcPct val="150000"/>
              </a:lnSpc>
            </a:pPr>
            <a:r>
              <a:rPr lang="vi-VN" sz="1600" b="1" dirty="0">
                <a:latin typeface="Arial" panose="020B0604020202020204" pitchFamily="34" charset="0"/>
                <a:cs typeface="Arial" panose="020B0604020202020204" pitchFamily="34" charset="0"/>
              </a:rPr>
              <a:t>Quy trình dịch thuật</a:t>
            </a:r>
          </a:p>
        </p:txBody>
      </p:sp>
      <p:pic>
        <p:nvPicPr>
          <p:cNvPr id="13" name="Picture 12">
            <a:extLst>
              <a:ext uri="{FF2B5EF4-FFF2-40B4-BE49-F238E27FC236}">
                <a16:creationId xmlns:a16="http://schemas.microsoft.com/office/drawing/2014/main" id="{FC6D2D0A-0C1C-B6E4-426F-FD9A6BA91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2760" y="1325134"/>
            <a:ext cx="6295099" cy="4648548"/>
          </a:xfrm>
          <a:prstGeom prst="rect">
            <a:avLst/>
          </a:prstGeom>
          <a:effectLst>
            <a:outerShdw blurRad="50800" dist="38100" dir="8100000" algn="tr" rotWithShape="0">
              <a:prstClr val="black">
                <a:alpha val="10000"/>
              </a:prstClr>
            </a:outerShdw>
          </a:effectLst>
        </p:spPr>
      </p:pic>
      <p:sp>
        <p:nvSpPr>
          <p:cNvPr id="10" name="Slide Number Placeholder 9">
            <a:extLst>
              <a:ext uri="{FF2B5EF4-FFF2-40B4-BE49-F238E27FC236}">
                <a16:creationId xmlns:a16="http://schemas.microsoft.com/office/drawing/2014/main" id="{54713687-411A-6219-A336-02D2FE9C58B7}"/>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71301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5" name="Picture 4">
            <a:extLst>
              <a:ext uri="{FF2B5EF4-FFF2-40B4-BE49-F238E27FC236}">
                <a16:creationId xmlns:a16="http://schemas.microsoft.com/office/drawing/2014/main" id="{8B3F6B3C-A1C0-50E7-B689-8E21859350C2}"/>
              </a:ext>
            </a:extLst>
          </p:cNvPr>
          <p:cNvPicPr>
            <a:picLocks noChangeAspect="1"/>
          </p:cNvPicPr>
          <p:nvPr/>
        </p:nvPicPr>
        <p:blipFill rotWithShape="1">
          <a:blip r:embed="rId4"/>
          <a:srcRect b="11374"/>
          <a:stretch/>
        </p:blipFill>
        <p:spPr>
          <a:xfrm>
            <a:off x="5965371" y="1324386"/>
            <a:ext cx="5610497" cy="4412653"/>
          </a:xfrm>
          <a:prstGeom prst="rect">
            <a:avLst/>
          </a:prstGeom>
        </p:spPr>
      </p:pic>
      <p:sp>
        <p:nvSpPr>
          <p:cNvPr id="6" name="TextBox 5">
            <a:extLst>
              <a:ext uri="{FF2B5EF4-FFF2-40B4-BE49-F238E27FC236}">
                <a16:creationId xmlns:a16="http://schemas.microsoft.com/office/drawing/2014/main" id="{BACE598A-1154-D668-37C0-3E5273A5DBF7}"/>
              </a:ext>
            </a:extLst>
          </p:cNvPr>
          <p:cNvSpPr txBox="1"/>
          <p:nvPr/>
        </p:nvSpPr>
        <p:spPr>
          <a:xfrm>
            <a:off x="842805" y="1666526"/>
            <a:ext cx="4436766" cy="3370666"/>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Dữ liệu cho mô hình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text2att</a:t>
            </a:r>
            <a:r>
              <a:rPr lang="vi-VN" sz="1600" dirty="0">
                <a:effectLst/>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Font typeface="Wingdings" pitchFamily="2" charset="2"/>
              <a:buChar char="q"/>
            </a:pPr>
            <a:r>
              <a:rPr lang="vi-VN" sz="1600" b="1" dirty="0">
                <a:latin typeface="Arial" panose="020B0604020202020204" pitchFamily="34" charset="0"/>
                <a:ea typeface="Times New Roman" panose="02020603050405020304" pitchFamily="18" charset="0"/>
                <a:cs typeface="Arial" panose="020B0604020202020204" pitchFamily="34" charset="0"/>
              </a:rPr>
              <a:t>Kết quả chuẩn bị:</a:t>
            </a:r>
            <a:endParaRPr lang="vi-VN" sz="1600" b="1" dirty="0">
              <a:effectLst/>
              <a:latin typeface="Arial" panose="020B0604020202020204" pitchFamily="34" charset="0"/>
              <a:ea typeface="Times New Roman" panose="02020603050405020304" pitchFamily="18" charset="0"/>
              <a:cs typeface="Arial" panose="020B0604020202020204" pitchFamily="34" charset="0"/>
            </a:endParaRPr>
          </a:p>
          <a:p>
            <a:pPr marL="1257300" lvl="2" indent="-342900" algn="just">
              <a:lnSpc>
                <a:spcPct val="150000"/>
              </a:lnSpc>
              <a:buFont typeface="Wingdings" pitchFamily="2" charset="2"/>
              <a:buChar char="§"/>
            </a:pPr>
            <a:r>
              <a:rPr lang="vi-VN" sz="1600" dirty="0">
                <a:latin typeface="Arial" panose="020B0604020202020204" pitchFamily="34" charset="0"/>
                <a:ea typeface="Times New Roman" panose="02020603050405020304" pitchFamily="18" charset="0"/>
                <a:cs typeface="Arial" panose="020B0604020202020204" pitchFamily="34" charset="0"/>
              </a:rPr>
              <a:t>Các nhãn sử dụng được liệt kê ở bảng bên phải</a:t>
            </a:r>
          </a:p>
          <a:p>
            <a:pPr marL="1257300" lvl="2" indent="-342900" algn="just">
              <a:lnSpc>
                <a:spcPct val="150000"/>
              </a:lnSpc>
              <a:buFont typeface="Wingdings" pitchFamily="2" charset="2"/>
              <a:buChar char="§"/>
            </a:pPr>
            <a:r>
              <a:rPr lang="vi-VN" sz="1600" dirty="0">
                <a:effectLst/>
                <a:latin typeface="Arial" panose="020B0604020202020204" pitchFamily="34" charset="0"/>
                <a:ea typeface="Times New Roman" panose="02020603050405020304" pitchFamily="18" charset="0"/>
                <a:cs typeface="Arial" panose="020B0604020202020204" pitchFamily="34" charset="0"/>
              </a:rPr>
              <a:t>Số mẫu dữ liệu tiếng Anh: 14900</a:t>
            </a:r>
          </a:p>
          <a:p>
            <a:pPr marL="1257300" lvl="2" indent="-342900" algn="just">
              <a:lnSpc>
                <a:spcPct val="150000"/>
              </a:lnSpc>
              <a:buFont typeface="Wingdings" pitchFamily="2" charset="2"/>
              <a:buChar char="§"/>
            </a:pPr>
            <a:r>
              <a:rPr lang="vi-VN" sz="1600" dirty="0">
                <a:effectLst/>
                <a:latin typeface="Arial" panose="020B0604020202020204" pitchFamily="34" charset="0"/>
                <a:ea typeface="Times New Roman" panose="02020603050405020304" pitchFamily="18" charset="0"/>
                <a:cs typeface="Arial" panose="020B0604020202020204" pitchFamily="34" charset="0"/>
              </a:rPr>
              <a:t>Số mẫu dữ liệu tiếng Việt: 14900</a:t>
            </a:r>
          </a:p>
          <a:p>
            <a:pPr marL="800100" lvl="1" indent="-342900" algn="just">
              <a:lnSpc>
                <a:spcPct val="150000"/>
              </a:lnSpc>
              <a:buFont typeface="Wingdings" pitchFamily="2" charset="2"/>
              <a:buChar char="q"/>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Wingdings" pitchFamily="2" charset="2"/>
              <a:buChar char="Ø"/>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800100" lvl="1" indent="-342900" algn="just">
              <a:lnSpc>
                <a:spcPct val="150000"/>
              </a:lnSpc>
              <a:buFont typeface="Wingdings" pitchFamily="2" charset="2"/>
              <a:buChar char="q"/>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TextBox 6">
            <a:extLst>
              <a:ext uri="{FF2B5EF4-FFF2-40B4-BE49-F238E27FC236}">
                <a16:creationId xmlns:a16="http://schemas.microsoft.com/office/drawing/2014/main" id="{7AC5A05B-FEF3-5820-EE33-9F900AD39F3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3.3. </a:t>
            </a:r>
            <a:r>
              <a:rPr lang="en-US" sz="1600" b="1" i="0" u="none" strike="noStrike" dirty="0" err="1">
                <a:solidFill>
                  <a:srgbClr val="000000"/>
                </a:solidFill>
                <a:effectLst/>
                <a:latin typeface="Arial" panose="020B0604020202020204" pitchFamily="34" charset="0"/>
                <a:cs typeface="Arial" panose="020B0604020202020204" pitchFamily="34" charset="0"/>
              </a:rPr>
              <a:t>Chuẩn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bị</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7A4A0D9-B7AE-96A7-BB90-49644F7E65CC}"/>
              </a:ext>
            </a:extLst>
          </p:cNvPr>
          <p:cNvSpPr txBox="1"/>
          <p:nvPr/>
        </p:nvSpPr>
        <p:spPr>
          <a:xfrm>
            <a:off x="5858969" y="5657632"/>
            <a:ext cx="5823299" cy="698717"/>
          </a:xfrm>
          <a:prstGeom prst="rect">
            <a:avLst/>
          </a:prstGeom>
          <a:noFill/>
        </p:spPr>
        <p:txBody>
          <a:bodyPr wrap="square" rtlCol="0">
            <a:spAutoFit/>
          </a:bodyPr>
          <a:lstStyle/>
          <a:p>
            <a:pPr algn="ctr">
              <a:lnSpc>
                <a:spcPct val="150000"/>
              </a:lnSpc>
            </a:pPr>
            <a:r>
              <a:rPr lang="vi-VN" sz="1400" b="1" dirty="0">
                <a:latin typeface="Arial" panose="020B0604020202020204" pitchFamily="34" charset="0"/>
                <a:cs typeface="Arial" panose="020B0604020202020204" pitchFamily="34" charset="0"/>
              </a:rPr>
              <a:t>Tên và giá trị tương ứng của các nhãn trong mỗi câu template</a:t>
            </a:r>
            <a:br>
              <a:rPr lang="vi-VN" sz="1400" b="1" dirty="0">
                <a:latin typeface="Arial" panose="020B0604020202020204" pitchFamily="34" charset="0"/>
                <a:cs typeface="Arial" panose="020B0604020202020204" pitchFamily="34" charset="0"/>
              </a:rPr>
            </a:br>
            <a:r>
              <a:rPr lang="vi-VN" sz="1400" b="1" dirty="0">
                <a:latin typeface="Arial" panose="020B0604020202020204" pitchFamily="34" charset="0"/>
                <a:cs typeface="Arial" panose="020B0604020202020204" pitchFamily="34" charset="0"/>
              </a:rPr>
              <a:t>từ bài báo MuseCoco (đã được rút gọn)</a:t>
            </a:r>
          </a:p>
        </p:txBody>
      </p:sp>
      <p:sp>
        <p:nvSpPr>
          <p:cNvPr id="11" name="Slide Number Placeholder 10">
            <a:extLst>
              <a:ext uri="{FF2B5EF4-FFF2-40B4-BE49-F238E27FC236}">
                <a16:creationId xmlns:a16="http://schemas.microsoft.com/office/drawing/2014/main" id="{6C2BB544-42B4-41DD-C3EF-B6721B7CDEE6}"/>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46493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3.3. </a:t>
            </a:r>
            <a:r>
              <a:rPr lang="en-US" sz="1600" b="1" i="0" u="none" strike="noStrike" dirty="0" err="1">
                <a:solidFill>
                  <a:srgbClr val="000000"/>
                </a:solidFill>
                <a:effectLst/>
                <a:latin typeface="Arial" panose="020B0604020202020204" pitchFamily="34" charset="0"/>
                <a:cs typeface="Arial" panose="020B0604020202020204" pitchFamily="34" charset="0"/>
              </a:rPr>
              <a:t>Chuẩn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bị</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1D5F13-68EF-30DF-C4E3-B5924BCD634C}"/>
              </a:ext>
            </a:extLst>
          </p:cNvPr>
          <p:cNvSpPr txBox="1"/>
          <p:nvPr/>
        </p:nvSpPr>
        <p:spPr>
          <a:xfrm>
            <a:off x="842805" y="1666526"/>
            <a:ext cx="5049996" cy="1154675"/>
          </a:xfrm>
          <a:prstGeom prst="rect">
            <a:avLst/>
          </a:prstGeom>
          <a:noFill/>
        </p:spPr>
        <p:txBody>
          <a:bodyPr wrap="square" rtlCol="0">
            <a:spAutoFit/>
          </a:bodyPr>
          <a:lstStyle/>
          <a:p>
            <a:pPr marL="342900" indent="-342900">
              <a:lnSpc>
                <a:spcPct val="150000"/>
              </a:lnSpc>
              <a:buFont typeface="Wingdings" pitchFamily="2" charset="2"/>
              <a:buChar char="Ø"/>
            </a:pPr>
            <a:r>
              <a:rPr lang="vi-VN" sz="1600" dirty="0">
                <a:latin typeface="Arial" panose="020B0604020202020204" pitchFamily="34" charset="0"/>
                <a:cs typeface="Arial" panose="020B0604020202020204" pitchFamily="34" charset="0"/>
              </a:rPr>
              <a:t>Dữ liệu cho mô hình </a:t>
            </a:r>
            <a:r>
              <a:rPr lang="vi-VN" sz="1600" b="1" dirty="0">
                <a:latin typeface="Arial" panose="020B0604020202020204" pitchFamily="34" charset="0"/>
                <a:cs typeface="Arial" panose="020B0604020202020204" pitchFamily="34" charset="0"/>
              </a:rPr>
              <a:t>att2midi</a:t>
            </a:r>
            <a:r>
              <a:rPr lang="vi-VN" sz="1600" dirty="0">
                <a:latin typeface="Arial" panose="020B0604020202020204" pitchFamily="34" charset="0"/>
                <a:cs typeface="Arial" panose="020B0604020202020204" pitchFamily="34" charset="0"/>
              </a:rPr>
              <a:t>:</a:t>
            </a:r>
          </a:p>
          <a:p>
            <a:pPr marL="800100" lvl="1" indent="-342900">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Nguồn dữ liệu: </a:t>
            </a:r>
            <a:r>
              <a:rPr lang="vi-VN" sz="1600" dirty="0">
                <a:latin typeface="Arial" panose="020B0604020202020204" pitchFamily="34" charset="0"/>
                <a:cs typeface="Arial" panose="020B0604020202020204" pitchFamily="34" charset="0"/>
              </a:rPr>
              <a:t>Dữ liệu âm nhạc của MuseCoco và Hooktheory.</a:t>
            </a:r>
          </a:p>
        </p:txBody>
      </p:sp>
      <p:pic>
        <p:nvPicPr>
          <p:cNvPr id="5" name="Picture 4">
            <a:extLst>
              <a:ext uri="{FF2B5EF4-FFF2-40B4-BE49-F238E27FC236}">
                <a16:creationId xmlns:a16="http://schemas.microsoft.com/office/drawing/2014/main" id="{2112B46D-E44D-0E54-29F3-028BDCF4C626}"/>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6" name="TextBox 5">
            <a:extLst>
              <a:ext uri="{FF2B5EF4-FFF2-40B4-BE49-F238E27FC236}">
                <a16:creationId xmlns:a16="http://schemas.microsoft.com/office/drawing/2014/main" id="{CCD5E21B-E0AC-665E-88F7-AB4BAA07BCAB}"/>
              </a:ext>
            </a:extLst>
          </p:cNvPr>
          <p:cNvSpPr txBox="1"/>
          <p:nvPr/>
        </p:nvSpPr>
        <p:spPr>
          <a:xfrm>
            <a:off x="6500078" y="1666526"/>
            <a:ext cx="4481512" cy="1524007"/>
          </a:xfrm>
          <a:prstGeom prst="rect">
            <a:avLst/>
          </a:prstGeom>
          <a:noFill/>
        </p:spPr>
        <p:txBody>
          <a:bodyPr wrap="square" rtlCol="0">
            <a:spAutoFit/>
          </a:bodyPr>
          <a:lstStyle/>
          <a:p>
            <a:pPr marL="800100" lvl="1" indent="-342900">
              <a:lnSpc>
                <a:spcPct val="150000"/>
              </a:lnSpc>
              <a:buFont typeface="Wingdings" pitchFamily="2" charset="2"/>
              <a:buChar char="q"/>
            </a:pPr>
            <a:endParaRPr lang="vi-VN" sz="1600" b="1" dirty="0">
              <a:latin typeface="Arial" panose="020B0604020202020204" pitchFamily="34" charset="0"/>
              <a:cs typeface="Arial" panose="020B0604020202020204" pitchFamily="34" charset="0"/>
            </a:endParaRPr>
          </a:p>
          <a:p>
            <a:pPr marL="800100" lvl="1" indent="-342900">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Vấn đề: </a:t>
            </a:r>
            <a:r>
              <a:rPr lang="vi-VN" sz="1600" dirty="0">
                <a:latin typeface="Arial" panose="020B0604020202020204" pitchFamily="34" charset="0"/>
                <a:cs typeface="Arial" panose="020B0604020202020204" pitchFamily="34" charset="0"/>
              </a:rPr>
              <a:t>lazy loading; số lượng dữ liệu  cần thu thập lớn.</a:t>
            </a:r>
          </a:p>
          <a:p>
            <a:pPr algn="just">
              <a:lnSpc>
                <a:spcPct val="150000"/>
              </a:lnSpc>
            </a:pPr>
            <a:endParaRPr lang="vi-VN"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6F5DEB5-1C51-EED8-F488-3CB846BDF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408" y="3129426"/>
            <a:ext cx="9771181" cy="3295315"/>
          </a:xfrm>
          <a:prstGeom prst="rect">
            <a:avLst/>
          </a:prstGeom>
          <a:effectLst>
            <a:outerShdw blurRad="50800" dist="38100" dir="8100000" algn="tr" rotWithShape="0">
              <a:prstClr val="black">
                <a:alpha val="10000"/>
              </a:prstClr>
            </a:outerShdw>
          </a:effectLst>
        </p:spPr>
      </p:pic>
      <p:sp>
        <p:nvSpPr>
          <p:cNvPr id="10" name="TextBox 9">
            <a:extLst>
              <a:ext uri="{FF2B5EF4-FFF2-40B4-BE49-F238E27FC236}">
                <a16:creationId xmlns:a16="http://schemas.microsoft.com/office/drawing/2014/main" id="{4EBD19C1-92DB-879F-89CD-2FB63911753D}"/>
              </a:ext>
            </a:extLst>
          </p:cNvPr>
          <p:cNvSpPr txBox="1"/>
          <p:nvPr/>
        </p:nvSpPr>
        <p:spPr>
          <a:xfrm>
            <a:off x="3399711" y="6417873"/>
            <a:ext cx="5392574" cy="375552"/>
          </a:xfrm>
          <a:prstGeom prst="rect">
            <a:avLst/>
          </a:prstGeom>
          <a:noFill/>
        </p:spPr>
        <p:txBody>
          <a:bodyPr wrap="square" rtlCol="0">
            <a:spAutoFit/>
          </a:bodyPr>
          <a:lstStyle/>
          <a:p>
            <a:pPr algn="ctr">
              <a:lnSpc>
                <a:spcPct val="150000"/>
              </a:lnSpc>
            </a:pPr>
            <a:r>
              <a:rPr lang="vi-VN" sz="1400" b="1" dirty="0">
                <a:latin typeface="Arial" panose="020B0604020202020204" pitchFamily="34" charset="0"/>
                <a:cs typeface="Arial" panose="020B0604020202020204" pitchFamily="34" charset="0"/>
              </a:rPr>
              <a:t>Quy trình thu thập dữ liệu âm nhạc</a:t>
            </a:r>
          </a:p>
        </p:txBody>
      </p:sp>
      <p:sp>
        <p:nvSpPr>
          <p:cNvPr id="12" name="Slide Number Placeholder 11">
            <a:extLst>
              <a:ext uri="{FF2B5EF4-FFF2-40B4-BE49-F238E27FC236}">
                <a16:creationId xmlns:a16="http://schemas.microsoft.com/office/drawing/2014/main" id="{AB2250B3-5632-25B3-7D3E-31ACF1382F29}"/>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613131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3.3. </a:t>
            </a:r>
            <a:r>
              <a:rPr lang="en-US" sz="1600" b="1" i="0" u="none" strike="noStrike" dirty="0" err="1">
                <a:solidFill>
                  <a:srgbClr val="000000"/>
                </a:solidFill>
                <a:effectLst/>
                <a:latin typeface="Arial" panose="020B0604020202020204" pitchFamily="34" charset="0"/>
                <a:cs typeface="Arial" panose="020B0604020202020204" pitchFamily="34" charset="0"/>
              </a:rPr>
              <a:t>Chuẩn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bị</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112B46D-E44D-0E54-29F3-028BDCF4C626}"/>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TextBox 9">
            <a:extLst>
              <a:ext uri="{FF2B5EF4-FFF2-40B4-BE49-F238E27FC236}">
                <a16:creationId xmlns:a16="http://schemas.microsoft.com/office/drawing/2014/main" id="{4EBD19C1-92DB-879F-89CD-2FB63911753D}"/>
              </a:ext>
            </a:extLst>
          </p:cNvPr>
          <p:cNvSpPr txBox="1"/>
          <p:nvPr/>
        </p:nvSpPr>
        <p:spPr>
          <a:xfrm>
            <a:off x="1636196" y="6363694"/>
            <a:ext cx="8919608" cy="375552"/>
          </a:xfrm>
          <a:prstGeom prst="rect">
            <a:avLst/>
          </a:prstGeom>
          <a:noFill/>
        </p:spPr>
        <p:txBody>
          <a:bodyPr wrap="square" rtlCol="0">
            <a:spAutoFit/>
          </a:bodyPr>
          <a:lstStyle/>
          <a:p>
            <a:pPr algn="ctr">
              <a:lnSpc>
                <a:spcPct val="150000"/>
              </a:lnSpc>
            </a:pPr>
            <a:r>
              <a:rPr lang="vi-VN" sz="1400" dirty="0">
                <a:latin typeface="Arial" panose="020B0604020202020204" pitchFamily="34" charset="0"/>
                <a:cs typeface="Arial" panose="020B0604020202020204" pitchFamily="34" charset="0"/>
              </a:rPr>
              <a:t>Kiến trúc cào dữ liệu áp dụng 3 kỹ thuật:</a:t>
            </a:r>
            <a:r>
              <a:rPr lang="vi-VN" sz="1400" b="1" dirty="0">
                <a:latin typeface="Arial" panose="020B0604020202020204" pitchFamily="34" charset="0"/>
                <a:cs typeface="Arial" panose="020B0604020202020204" pitchFamily="34" charset="0"/>
              </a:rPr>
              <a:t> Batch Processing</a:t>
            </a:r>
            <a:r>
              <a:rPr lang="vi-VN" sz="1400" dirty="0">
                <a:latin typeface="Arial" panose="020B0604020202020204" pitchFamily="34" charset="0"/>
                <a:cs typeface="Arial" panose="020B0604020202020204" pitchFamily="34" charset="0"/>
              </a:rPr>
              <a:t>,</a:t>
            </a:r>
            <a:r>
              <a:rPr lang="vi-VN" sz="1400" b="1" dirty="0">
                <a:latin typeface="Arial" panose="020B0604020202020204" pitchFamily="34" charset="0"/>
                <a:cs typeface="Arial" panose="020B0604020202020204" pitchFamily="34" charset="0"/>
              </a:rPr>
              <a:t> Multi-threading </a:t>
            </a:r>
            <a:r>
              <a:rPr lang="vi-VN" sz="1400" dirty="0">
                <a:latin typeface="Arial" panose="020B0604020202020204" pitchFamily="34" charset="0"/>
                <a:cs typeface="Arial" panose="020B0604020202020204" pitchFamily="34" charset="0"/>
              </a:rPr>
              <a:t>và</a:t>
            </a:r>
            <a:r>
              <a:rPr lang="vi-VN" sz="1400" b="1" dirty="0">
                <a:latin typeface="Arial" panose="020B0604020202020204" pitchFamily="34" charset="0"/>
                <a:cs typeface="Arial" panose="020B0604020202020204" pitchFamily="34" charset="0"/>
              </a:rPr>
              <a:t> Browser Automation </a:t>
            </a:r>
          </a:p>
        </p:txBody>
      </p:sp>
      <p:pic>
        <p:nvPicPr>
          <p:cNvPr id="16" name="Picture 15">
            <a:extLst>
              <a:ext uri="{FF2B5EF4-FFF2-40B4-BE49-F238E27FC236}">
                <a16:creationId xmlns:a16="http://schemas.microsoft.com/office/drawing/2014/main" id="{D2B5ECB8-7C35-7618-2C3A-B58277569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920" y="1202149"/>
            <a:ext cx="9262160" cy="5283782"/>
          </a:xfrm>
          <a:prstGeom prst="rect">
            <a:avLst/>
          </a:prstGeom>
          <a:effectLst>
            <a:outerShdw blurRad="50800" dist="38100" dir="8100000" algn="tr" rotWithShape="0">
              <a:prstClr val="black">
                <a:alpha val="10000"/>
              </a:prstClr>
            </a:outerShdw>
          </a:effectLst>
        </p:spPr>
      </p:pic>
      <p:sp>
        <p:nvSpPr>
          <p:cNvPr id="7" name="Slide Number Placeholder 6">
            <a:extLst>
              <a:ext uri="{FF2B5EF4-FFF2-40B4-BE49-F238E27FC236}">
                <a16:creationId xmlns:a16="http://schemas.microsoft.com/office/drawing/2014/main" id="{BF7DC1FD-BA95-60BF-E0FE-FC85C946E0E4}"/>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41294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3.3. </a:t>
            </a:r>
            <a:r>
              <a:rPr lang="en-US" sz="1600" b="1" dirty="0" err="1">
                <a:solidFill>
                  <a:srgbClr val="000000"/>
                </a:solidFill>
                <a:latin typeface="Arial"/>
                <a:cs typeface="Arial"/>
              </a:rPr>
              <a:t>Chuẩn</a:t>
            </a:r>
            <a:r>
              <a:rPr lang="en-US" sz="1600" b="1" dirty="0">
                <a:solidFill>
                  <a:srgbClr val="000000"/>
                </a:solidFill>
                <a:latin typeface="Arial"/>
                <a:cs typeface="Arial"/>
              </a:rPr>
              <a:t> bị </a:t>
            </a:r>
            <a:r>
              <a:rPr lang="en-US" sz="1600" b="1" dirty="0" err="1">
                <a:solidFill>
                  <a:srgbClr val="000000"/>
                </a:solidFill>
                <a:latin typeface="Arial"/>
                <a:cs typeface="Arial"/>
              </a:rPr>
              <a:t>dư</a:t>
            </a:r>
            <a:r>
              <a:rPr lang="en-US" sz="1600" b="1" dirty="0">
                <a:solidFill>
                  <a:srgbClr val="000000"/>
                </a:solidFill>
                <a:latin typeface="Arial"/>
                <a:cs typeface="Arial"/>
              </a:rPr>
              <a:t>̃ </a:t>
            </a:r>
            <a:r>
              <a:rPr lang="en-US" sz="1600" b="1" dirty="0" err="1">
                <a:solidFill>
                  <a:srgbClr val="000000"/>
                </a:solidFill>
                <a:latin typeface="Arial"/>
                <a:cs typeface="Arial"/>
              </a:rPr>
              <a:t>liệu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3" name="TextBox 12">
            <a:extLst>
              <a:ext uri="{FF2B5EF4-FFF2-40B4-BE49-F238E27FC236}">
                <a16:creationId xmlns:a16="http://schemas.microsoft.com/office/drawing/2014/main" id="{5B732B59-A7B5-330A-C33B-F4186C62915B}"/>
              </a:ext>
            </a:extLst>
          </p:cNvPr>
          <p:cNvSpPr txBox="1"/>
          <p:nvPr/>
        </p:nvSpPr>
        <p:spPr>
          <a:xfrm>
            <a:off x="842805" y="1666526"/>
            <a:ext cx="8410052" cy="1524007"/>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Dữ liệu cho mô hình </a:t>
            </a:r>
            <a:r>
              <a:rPr lang="vi-VN" sz="1600" b="1" dirty="0">
                <a:latin typeface="Arial" panose="020B0604020202020204" pitchFamily="34" charset="0"/>
                <a:cs typeface="Arial" panose="020B0604020202020204" pitchFamily="34" charset="0"/>
              </a:rPr>
              <a:t>att2midi</a:t>
            </a:r>
            <a:r>
              <a:rPr lang="vi-VN" sz="1600" dirty="0">
                <a:latin typeface="Arial" panose="020B0604020202020204" pitchFamily="34" charset="0"/>
                <a:cs typeface="Arial" panose="020B0604020202020204" pitchFamily="34" charset="0"/>
              </a:rPr>
              <a:t>:</a:t>
            </a: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Kết quả chuẩn bị:</a:t>
            </a:r>
          </a:p>
          <a:p>
            <a:pPr marL="1257300" lvl="2" indent="-342900" algn="just">
              <a:lnSpc>
                <a:spcPct val="150000"/>
              </a:lnSpc>
              <a:buFont typeface="Wingdings" pitchFamily="2" charset="2"/>
              <a:buChar char="§"/>
            </a:pPr>
            <a:r>
              <a:rPr lang="vi-VN" sz="1600" dirty="0">
                <a:latin typeface="Arial" panose="020B0604020202020204" pitchFamily="34" charset="0"/>
                <a:cs typeface="Arial" panose="020B0604020202020204" pitchFamily="34" charset="0"/>
              </a:rPr>
              <a:t>300 cặp </a:t>
            </a:r>
            <a:r>
              <a:rPr lang="vi-VN" sz="1600" b="1" dirty="0">
                <a:latin typeface="Arial" panose="020B0604020202020204" pitchFamily="34" charset="0"/>
                <a:cs typeface="Arial" panose="020B0604020202020204" pitchFamily="34" charset="0"/>
              </a:rPr>
              <a:t>“command – music”</a:t>
            </a:r>
            <a:r>
              <a:rPr lang="vi-VN" sz="1600" dirty="0">
                <a:latin typeface="Arial" panose="020B0604020202020204" pitchFamily="34" charset="0"/>
                <a:cs typeface="Arial" panose="020B0604020202020204" pitchFamily="34" charset="0"/>
              </a:rPr>
              <a:t> công khai của MuseCoco.</a:t>
            </a:r>
          </a:p>
          <a:p>
            <a:pPr marL="1257300" lvl="2" indent="-342900" algn="just">
              <a:lnSpc>
                <a:spcPct val="150000"/>
              </a:lnSpc>
              <a:buFont typeface="Wingdings" pitchFamily="2" charset="2"/>
              <a:buChar char="§"/>
            </a:pPr>
            <a:r>
              <a:rPr lang="vi-VN" sz="1600" dirty="0">
                <a:latin typeface="Arial" panose="020B0604020202020204" pitchFamily="34" charset="0"/>
                <a:cs typeface="Arial" panose="020B0604020202020204" pitchFamily="34" charset="0"/>
              </a:rPr>
              <a:t>29000 cặp thu thập từ Hooktheory và xử lý.</a:t>
            </a:r>
          </a:p>
        </p:txBody>
      </p:sp>
      <p:sp>
        <p:nvSpPr>
          <p:cNvPr id="19" name="Slide Number Placeholder 18">
            <a:extLst>
              <a:ext uri="{FF2B5EF4-FFF2-40B4-BE49-F238E27FC236}">
                <a16:creationId xmlns:a16="http://schemas.microsoft.com/office/drawing/2014/main" id="{CC32DD92-7616-173D-8487-E7D7A935B511}"/>
              </a:ext>
            </a:extLst>
          </p:cNvPr>
          <p:cNvSpPr>
            <a:spLocks noGrp="1"/>
          </p:cNvSpPr>
          <p:nvPr>
            <p:ph type="sldNum" sz="quarter" idx="12"/>
          </p:nvPr>
        </p:nvSpPr>
        <p:spPr/>
        <p:txBody>
          <a:bodyPr/>
          <a:lstStyle/>
          <a:p>
            <a:fld id="{330EA680-D336-4FF7-8B7A-9848BB0A1C32}" type="slidenum">
              <a:rPr lang="en-US" smtClean="0"/>
              <a:t>14</a:t>
            </a:fld>
            <a:endParaRPr lang="en-US"/>
          </a:p>
        </p:txBody>
      </p:sp>
      <p:grpSp>
        <p:nvGrpSpPr>
          <p:cNvPr id="20" name="Group 19">
            <a:extLst>
              <a:ext uri="{FF2B5EF4-FFF2-40B4-BE49-F238E27FC236}">
                <a16:creationId xmlns:a16="http://schemas.microsoft.com/office/drawing/2014/main" id="{E37F8465-F62E-0131-8532-27A1F9A50B41}"/>
              </a:ext>
            </a:extLst>
          </p:cNvPr>
          <p:cNvGrpSpPr/>
          <p:nvPr/>
        </p:nvGrpSpPr>
        <p:grpSpPr>
          <a:xfrm>
            <a:off x="4043920" y="3334234"/>
            <a:ext cx="4659330" cy="3022115"/>
            <a:chOff x="6990161" y="3020992"/>
            <a:chExt cx="4659330" cy="3022115"/>
          </a:xfrm>
        </p:grpSpPr>
        <p:pic>
          <p:nvPicPr>
            <p:cNvPr id="21" name="Picture 20">
              <a:extLst>
                <a:ext uri="{FF2B5EF4-FFF2-40B4-BE49-F238E27FC236}">
                  <a16:creationId xmlns:a16="http://schemas.microsoft.com/office/drawing/2014/main" id="{CCA48947-99FC-9A52-C35F-37E794986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161" y="3020992"/>
              <a:ext cx="4659330" cy="2683307"/>
            </a:xfrm>
            <a:prstGeom prst="rect">
              <a:avLst/>
            </a:prstGeom>
            <a:effectLst>
              <a:outerShdw blurRad="50800" dist="38100" dir="5400000" algn="t" rotWithShape="0">
                <a:prstClr val="black">
                  <a:alpha val="10000"/>
                </a:prstClr>
              </a:outerShdw>
            </a:effectLst>
          </p:spPr>
        </p:pic>
        <p:sp>
          <p:nvSpPr>
            <p:cNvPr id="22" name="TextBox 21">
              <a:extLst>
                <a:ext uri="{FF2B5EF4-FFF2-40B4-BE49-F238E27FC236}">
                  <a16:creationId xmlns:a16="http://schemas.microsoft.com/office/drawing/2014/main" id="{2B5250C4-D457-1248-C245-A5A65D0940B1}"/>
                </a:ext>
              </a:extLst>
            </p:cNvPr>
            <p:cNvSpPr txBox="1"/>
            <p:nvPr/>
          </p:nvSpPr>
          <p:spPr>
            <a:xfrm>
              <a:off x="7243873" y="5667555"/>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a:latin typeface="Arial"/>
                  <a:cs typeface="Arial"/>
                </a:rPr>
                <a:t>Dữ liệu âm nhạc sau khi </a:t>
              </a:r>
              <a:r>
                <a:rPr lang="vi-VN" b="1" err="1">
                  <a:latin typeface="Arial"/>
                  <a:cs typeface="Arial"/>
                </a:rPr>
                <a:t>encode</a:t>
              </a:r>
              <a:endParaRPr lang="vi-VN" b="1" err="1"/>
            </a:p>
          </p:txBody>
        </p:sp>
      </p:grpSp>
    </p:spTree>
    <p:extLst>
      <p:ext uri="{BB962C8B-B14F-4D97-AF65-F5344CB8AC3E}">
        <p14:creationId xmlns:p14="http://schemas.microsoft.com/office/powerpoint/2010/main" val="392923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5CF06B-FA79-EB65-5B1A-1BD5B83810C9}"/>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5" name="TextBox 4">
            <a:extLst>
              <a:ext uri="{FF2B5EF4-FFF2-40B4-BE49-F238E27FC236}">
                <a16:creationId xmlns:a16="http://schemas.microsoft.com/office/drawing/2014/main" id="{42C1CA81-3E00-B155-E0E5-500391D95E20}"/>
              </a:ext>
            </a:extLst>
          </p:cNvPr>
          <p:cNvSpPr txBox="1"/>
          <p:nvPr/>
        </p:nvSpPr>
        <p:spPr>
          <a:xfrm>
            <a:off x="842805" y="1327972"/>
            <a:ext cx="2593122"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3.4. </a:t>
            </a:r>
            <a:r>
              <a:rPr lang="en-US" sz="1600" b="1" dirty="0" err="1">
                <a:solidFill>
                  <a:srgbClr val="000000"/>
                </a:solidFill>
                <a:latin typeface="Arial"/>
                <a:cs typeface="Arial"/>
              </a:rPr>
              <a:t>Kiến</a:t>
            </a:r>
            <a:r>
              <a:rPr lang="en-US" sz="1600" b="1" dirty="0">
                <a:solidFill>
                  <a:srgbClr val="000000"/>
                </a:solidFill>
                <a:latin typeface="Arial"/>
                <a:cs typeface="Arial"/>
              </a:rPr>
              <a:t> </a:t>
            </a:r>
            <a:r>
              <a:rPr lang="en-US" sz="1600" b="1" dirty="0" err="1">
                <a:solidFill>
                  <a:srgbClr val="000000"/>
                </a:solidFill>
                <a:latin typeface="Arial"/>
                <a:cs typeface="Arial"/>
              </a:rPr>
              <a:t>trúc</a:t>
            </a:r>
            <a:r>
              <a:rPr lang="en-US" sz="1600" b="1" dirty="0">
                <a:solidFill>
                  <a:srgbClr val="000000"/>
                </a:solidFill>
                <a:latin typeface="Arial"/>
                <a:cs typeface="Arial"/>
              </a:rPr>
              <a:t> </a:t>
            </a:r>
            <a:r>
              <a:rPr lang="en-US" sz="1600" b="1" dirty="0" err="1">
                <a:solidFill>
                  <a:srgbClr val="000000"/>
                </a:solidFill>
                <a:latin typeface="Arial"/>
                <a:cs typeface="Arial"/>
              </a:rPr>
              <a:t>mô</a:t>
            </a:r>
            <a:r>
              <a:rPr lang="en-US" sz="1600" b="1" dirty="0">
                <a:solidFill>
                  <a:srgbClr val="000000"/>
                </a:solidFill>
                <a:latin typeface="Arial"/>
                <a:cs typeface="Arial"/>
              </a:rPr>
              <a:t> </a:t>
            </a:r>
            <a:r>
              <a:rPr lang="en-US" sz="1600" b="1" dirty="0" err="1">
                <a:solidFill>
                  <a:srgbClr val="000000"/>
                </a:solidFill>
                <a:latin typeface="Arial"/>
                <a:cs typeface="Arial"/>
              </a:rPr>
              <a:t>hình</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4782526-09C3-6D1E-89DE-5D21F7F9000E}"/>
              </a:ext>
            </a:extLst>
          </p:cNvPr>
          <p:cNvPicPr>
            <a:picLocks noChangeAspect="1"/>
          </p:cNvPicPr>
          <p:nvPr/>
        </p:nvPicPr>
        <p:blipFill rotWithShape="1">
          <a:blip r:embed="rId2"/>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4E95A646-F99D-1CEC-6A0A-90976D35CC06}"/>
              </a:ext>
            </a:extLst>
          </p:cNvPr>
          <p:cNvSpPr txBox="1"/>
          <p:nvPr/>
        </p:nvSpPr>
        <p:spPr>
          <a:xfrm>
            <a:off x="925931" y="4332482"/>
            <a:ext cx="5935260" cy="2262671"/>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dirty="0">
                <a:latin typeface="Arial"/>
                <a:ea typeface="Times New Roman" panose="02020603050405020304" pitchFamily="18" charset="0"/>
                <a:cs typeface="Arial"/>
              </a:rPr>
              <a:t>Mô hình gồm 2 stage: text2att và att2midi.</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Lựa chọn kiến trúc trên phù hợp vì:</a:t>
            </a:r>
            <a:endParaRPr lang="vi-VN" sz="1600"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Khối lượng tài nguyên tính toán;</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Khối lượng dữ liệu để huấn luyện;</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Lượng từ vựng cần xử lý;</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Tách biệt khâu xử lý văn bản và âm nhạc.</a:t>
            </a:r>
          </a:p>
        </p:txBody>
      </p:sp>
      <p:pic>
        <p:nvPicPr>
          <p:cNvPr id="8" name="Picture 7" descr="A black and white text on a white background&#10;&#10;Description automatically generated">
            <a:extLst>
              <a:ext uri="{FF2B5EF4-FFF2-40B4-BE49-F238E27FC236}">
                <a16:creationId xmlns:a16="http://schemas.microsoft.com/office/drawing/2014/main" id="{84B0A5AA-537C-DDCB-35B7-90E0CE5E2570}"/>
              </a:ext>
            </a:extLst>
          </p:cNvPr>
          <p:cNvPicPr>
            <a:picLocks noChangeAspect="1"/>
          </p:cNvPicPr>
          <p:nvPr/>
        </p:nvPicPr>
        <p:blipFill>
          <a:blip r:embed="rId3"/>
          <a:stretch>
            <a:fillRect/>
          </a:stretch>
        </p:blipFill>
        <p:spPr>
          <a:xfrm>
            <a:off x="1336579" y="1677412"/>
            <a:ext cx="9518841" cy="2416285"/>
          </a:xfrm>
          <a:prstGeom prst="rect">
            <a:avLst/>
          </a:prstGeom>
        </p:spPr>
      </p:pic>
      <p:sp>
        <p:nvSpPr>
          <p:cNvPr id="10" name="Slide Number Placeholder 9">
            <a:extLst>
              <a:ext uri="{FF2B5EF4-FFF2-40B4-BE49-F238E27FC236}">
                <a16:creationId xmlns:a16="http://schemas.microsoft.com/office/drawing/2014/main" id="{3A098561-39EF-BE11-6593-4664439800DE}"/>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42537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3.5. text2att</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4926810E-C60F-52BB-381D-094892E6D366}"/>
              </a:ext>
            </a:extLst>
          </p:cNvPr>
          <p:cNvSpPr txBox="1"/>
          <p:nvPr/>
        </p:nvSpPr>
        <p:spPr>
          <a:xfrm>
            <a:off x="842804" y="1666526"/>
            <a:ext cx="9863777" cy="2632003"/>
          </a:xfrm>
          <a:prstGeom prst="rect">
            <a:avLst/>
          </a:prstGeom>
          <a:noFill/>
        </p:spPr>
        <p:txBody>
          <a:bodyPr wrap="square" lIns="91440" tIns="45720" rIns="91440" bIns="45720" rtlCol="0" anchor="t">
            <a:spAutoFit/>
          </a:bodyPr>
          <a:lstStyle/>
          <a:p>
            <a:pPr marL="342900" lvl="0" indent="-342900" algn="just" rtl="0">
              <a:lnSpc>
                <a:spcPct val="150000"/>
              </a:lnSpc>
              <a:buFont typeface="Wingdings,Sans-Serif"/>
              <a:buChar char="Ø"/>
            </a:pPr>
            <a:r>
              <a:rPr lang="vi-VN" sz="1600" baseline="0" dirty="0">
                <a:latin typeface="Arial"/>
                <a:ea typeface="Arial"/>
                <a:cs typeface="Arial"/>
              </a:rPr>
              <a:t>Sử dụng bert-uncased-multilangage làm bộ checkpoint gốc.</a:t>
            </a:r>
            <a:r>
              <a:rPr lang="en-US" sz="1600" dirty="0">
                <a:latin typeface="Arial"/>
                <a:ea typeface="Arial"/>
                <a:cs typeface="Arial"/>
              </a:rPr>
              <a:t>​</a:t>
            </a:r>
          </a:p>
          <a:p>
            <a:pPr marL="342900" lvl="0" indent="-342900" algn="just" rtl="0">
              <a:lnSpc>
                <a:spcPct val="150000"/>
              </a:lnSpc>
              <a:buFont typeface="Wingdings,Sans-Serif"/>
              <a:buChar char="Ø"/>
            </a:pPr>
            <a:r>
              <a:rPr lang="vi-VN" sz="1600" baseline="0" dirty="0">
                <a:latin typeface="Arial"/>
                <a:ea typeface="Arial"/>
                <a:cs typeface="Arial"/>
              </a:rPr>
              <a:t>Thêm nhiều [CLS] đại diện cho mỗi nhãn để mô hình có thể học được bối cảnh trong câu.</a:t>
            </a:r>
            <a:r>
              <a:rPr lang="vi-VN" sz="1600" dirty="0">
                <a:latin typeface="Arial"/>
                <a:ea typeface="Arial"/>
                <a:cs typeface="Arial"/>
              </a:rPr>
              <a:t>​</a:t>
            </a:r>
            <a:endParaRPr lang="vi-VN" sz="1600"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Ví dụ: [CLS] BERT là một mô hình ngôn ngữ mạnh mẽ. [SEP].</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Sau khi qua các lớp của BERT, nhận được một ma trận biểu diễn cho mỗi token trong chuỗi, bao gồm cả token [CLS]. Vector biểu diễn cho token [CLS] sẽ chứa thông tin tóm tắt của toàn bộ câu và được sử dụng cho tầng phân loại tiếp theo để đưa ra dự đoán.</a:t>
            </a:r>
          </a:p>
          <a:p>
            <a:pPr marL="800100" lvl="1" indent="-342900" algn="just">
              <a:lnSpc>
                <a:spcPct val="150000"/>
              </a:lnSpc>
              <a:buFont typeface="Wingdings" pitchFamily="2" charset="2"/>
              <a:buChar char="q"/>
            </a:pPr>
            <a:endParaRPr lang="vi-VN" sz="1600"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DDDFAB67-57D4-418C-528F-1FA1CB630D17}"/>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54250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3.5. text2att</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4" name="Picture 3" descr="A diagram of a computer program&#10;&#10;Description automatically generated">
            <a:extLst>
              <a:ext uri="{FF2B5EF4-FFF2-40B4-BE49-F238E27FC236}">
                <a16:creationId xmlns:a16="http://schemas.microsoft.com/office/drawing/2014/main" id="{99A0643D-502B-AFAD-2CBD-6595ACAA0C84}"/>
              </a:ext>
            </a:extLst>
          </p:cNvPr>
          <p:cNvPicPr>
            <a:picLocks noChangeAspect="1"/>
          </p:cNvPicPr>
          <p:nvPr/>
        </p:nvPicPr>
        <p:blipFill>
          <a:blip r:embed="rId4"/>
          <a:stretch>
            <a:fillRect/>
          </a:stretch>
        </p:blipFill>
        <p:spPr>
          <a:xfrm>
            <a:off x="3936157" y="1661886"/>
            <a:ext cx="4319686" cy="4114800"/>
          </a:xfrm>
          <a:prstGeom prst="rect">
            <a:avLst/>
          </a:prstGeom>
        </p:spPr>
      </p:pic>
      <p:sp>
        <p:nvSpPr>
          <p:cNvPr id="6" name="TextBox 5">
            <a:extLst>
              <a:ext uri="{FF2B5EF4-FFF2-40B4-BE49-F238E27FC236}">
                <a16:creationId xmlns:a16="http://schemas.microsoft.com/office/drawing/2014/main" id="{3C753EDE-B5A1-F94C-3151-AD9653C9CD66}"/>
              </a:ext>
            </a:extLst>
          </p:cNvPr>
          <p:cNvSpPr txBox="1"/>
          <p:nvPr/>
        </p:nvSpPr>
        <p:spPr>
          <a:xfrm>
            <a:off x="3937712" y="5786807"/>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latin typeface="Arial"/>
                <a:cs typeface="Arial"/>
              </a:rPr>
              <a:t>Mô tả </a:t>
            </a:r>
            <a:r>
              <a:rPr lang="vi-VN" b="1" dirty="0" err="1">
                <a:latin typeface="Arial"/>
                <a:cs typeface="Arial"/>
              </a:rPr>
              <a:t>flow</a:t>
            </a:r>
            <a:r>
              <a:rPr lang="vi-VN" b="1" dirty="0">
                <a:latin typeface="Arial"/>
                <a:cs typeface="Arial"/>
              </a:rPr>
              <a:t> text2att</a:t>
            </a:r>
            <a:endParaRPr lang="en-US" dirty="0"/>
          </a:p>
        </p:txBody>
      </p:sp>
      <p:sp>
        <p:nvSpPr>
          <p:cNvPr id="10" name="Slide Number Placeholder 9">
            <a:extLst>
              <a:ext uri="{FF2B5EF4-FFF2-40B4-BE49-F238E27FC236}">
                <a16:creationId xmlns:a16="http://schemas.microsoft.com/office/drawing/2014/main" id="{C84CD53B-DC41-D073-144C-F7CA43540936}"/>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6340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900996" y="1316767"/>
            <a:ext cx="5305339"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
            </a:r>
            <a:r>
              <a:rPr lang="en-US" sz="1600" b="1" dirty="0" err="1">
                <a:solidFill>
                  <a:srgbClr val="000000"/>
                </a:solidFill>
                <a:latin typeface="Arial"/>
                <a:cs typeface="Arial"/>
              </a:rPr>
              <a:t>Chuẩn</a:t>
            </a:r>
            <a:r>
              <a:rPr lang="en-US" sz="1600" b="1" dirty="0">
                <a:solidFill>
                  <a:srgbClr val="000000"/>
                </a:solidFill>
                <a:latin typeface="Arial"/>
                <a:cs typeface="Arial"/>
              </a:rPr>
              <a:t> bị </a:t>
            </a:r>
            <a:r>
              <a:rPr lang="en-US" sz="1600" b="1" dirty="0" err="1">
                <a:solidFill>
                  <a:srgbClr val="000000"/>
                </a:solidFill>
                <a:latin typeface="Arial"/>
                <a:cs typeface="Arial"/>
              </a:rPr>
              <a:t>bô</a:t>
            </a:r>
            <a:r>
              <a:rPr lang="en-US" sz="1600" b="1" dirty="0">
                <a:solidFill>
                  <a:srgbClr val="000000"/>
                </a:solidFill>
                <a:latin typeface="Arial"/>
                <a:cs typeface="Arial"/>
              </a:rPr>
              <a:t>̣ tokenizer </a:t>
            </a:r>
            <a:r>
              <a:rPr lang="en-US" sz="1600" b="1" dirty="0" err="1">
                <a:solidFill>
                  <a:srgbClr val="000000"/>
                </a:solidFill>
                <a:latin typeface="Arial"/>
                <a:cs typeface="Arial"/>
              </a:rPr>
              <a:t>cho</a:t>
            </a:r>
            <a:r>
              <a:rPr lang="en-US" sz="1600" b="1" dirty="0">
                <a:solidFill>
                  <a:srgbClr val="000000"/>
                </a:solidFill>
                <a:latin typeface="Arial"/>
                <a:cs typeface="Arial"/>
              </a:rPr>
              <a:t> </a:t>
            </a:r>
            <a:r>
              <a:rPr lang="en-US" sz="1600" b="1" dirty="0" err="1">
                <a:solidFill>
                  <a:srgbClr val="000000"/>
                </a:solidFill>
                <a:latin typeface="Arial"/>
                <a:cs typeface="Arial"/>
              </a:rPr>
              <a:t>mô</a:t>
            </a:r>
            <a:r>
              <a:rPr lang="en-US" sz="1600" b="1" dirty="0">
                <a:solidFill>
                  <a:srgbClr val="000000"/>
                </a:solidFill>
                <a:latin typeface="Arial"/>
                <a:cs typeface="Arial"/>
              </a:rPr>
              <a:t> </a:t>
            </a:r>
            <a:r>
              <a:rPr lang="en-US" sz="1600" b="1" dirty="0" err="1">
                <a:solidFill>
                  <a:srgbClr val="000000"/>
                </a:solidFill>
                <a:latin typeface="Arial"/>
                <a:cs typeface="Arial"/>
              </a:rPr>
              <a:t>hình</a:t>
            </a:r>
            <a:r>
              <a:rPr lang="en-US" sz="1600" b="1" dirty="0">
                <a:solidFill>
                  <a:srgbClr val="000000"/>
                </a:solidFill>
                <a:latin typeface="Arial"/>
                <a:cs typeface="Arial"/>
              </a:rPr>
              <a:t> </a:t>
            </a:r>
            <a:r>
              <a:rPr lang="en-US" sz="1600" b="1" dirty="0" err="1">
                <a:solidFill>
                  <a:srgbClr val="000000"/>
                </a:solidFill>
                <a:latin typeface="Arial"/>
                <a:cs typeface="Arial"/>
              </a:rPr>
              <a:t>sinh</a:t>
            </a:r>
            <a:r>
              <a:rPr lang="en-US" sz="1600" b="1" dirty="0">
                <a:solidFill>
                  <a:srgbClr val="000000"/>
                </a:solidFill>
                <a:latin typeface="Arial"/>
                <a:cs typeface="Arial"/>
              </a:rPr>
              <a:t> </a:t>
            </a:r>
            <a:r>
              <a:rPr lang="en-US" sz="1600" b="1" dirty="0" err="1">
                <a:solidFill>
                  <a:srgbClr val="000000"/>
                </a:solidFill>
                <a:latin typeface="Arial"/>
                <a:cs typeface="Arial"/>
              </a:rPr>
              <a:t>nhạc</a:t>
            </a:r>
            <a:endParaRPr lang="en-US" sz="1600" b="1" i="0" u="none" strike="noStrike" dirty="0" err="1">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grpSp>
        <p:nvGrpSpPr>
          <p:cNvPr id="11" name="Group 10">
            <a:extLst>
              <a:ext uri="{FF2B5EF4-FFF2-40B4-BE49-F238E27FC236}">
                <a16:creationId xmlns:a16="http://schemas.microsoft.com/office/drawing/2014/main" id="{EE00420A-90E4-45F9-82E4-C55E9CA0DA75}"/>
              </a:ext>
            </a:extLst>
          </p:cNvPr>
          <p:cNvGrpSpPr/>
          <p:nvPr/>
        </p:nvGrpSpPr>
        <p:grpSpPr>
          <a:xfrm>
            <a:off x="921348" y="2207385"/>
            <a:ext cx="4659330" cy="3022115"/>
            <a:chOff x="6990161" y="3020992"/>
            <a:chExt cx="4659330" cy="3022115"/>
          </a:xfrm>
        </p:grpSpPr>
        <p:pic>
          <p:nvPicPr>
            <p:cNvPr id="7" name="Picture 6">
              <a:extLst>
                <a:ext uri="{FF2B5EF4-FFF2-40B4-BE49-F238E27FC236}">
                  <a16:creationId xmlns:a16="http://schemas.microsoft.com/office/drawing/2014/main" id="{18A3F310-B6A3-89A2-ADCA-68B9E8552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161" y="3020992"/>
              <a:ext cx="4659330" cy="2683307"/>
            </a:xfrm>
            <a:prstGeom prst="rect">
              <a:avLst/>
            </a:prstGeom>
            <a:effectLst>
              <a:outerShdw blurRad="50800" dist="38100" dir="5400000" algn="t" rotWithShape="0">
                <a:prstClr val="black">
                  <a:alpha val="10000"/>
                </a:prstClr>
              </a:outerShdw>
            </a:effectLst>
          </p:spPr>
        </p:pic>
        <p:sp>
          <p:nvSpPr>
            <p:cNvPr id="9" name="TextBox 8">
              <a:extLst>
                <a:ext uri="{FF2B5EF4-FFF2-40B4-BE49-F238E27FC236}">
                  <a16:creationId xmlns:a16="http://schemas.microsoft.com/office/drawing/2014/main" id="{F675EF57-66FE-72E5-58F1-50F3BA96B46A}"/>
                </a:ext>
              </a:extLst>
            </p:cNvPr>
            <p:cNvSpPr txBox="1"/>
            <p:nvPr/>
          </p:nvSpPr>
          <p:spPr>
            <a:xfrm>
              <a:off x="7243873" y="5667555"/>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endParaRPr lang="vi-VN" b="1"/>
            </a:p>
          </p:txBody>
        </p:sp>
      </p:grpSp>
      <p:sp>
        <p:nvSpPr>
          <p:cNvPr id="14" name="TextBox 13">
            <a:extLst>
              <a:ext uri="{FF2B5EF4-FFF2-40B4-BE49-F238E27FC236}">
                <a16:creationId xmlns:a16="http://schemas.microsoft.com/office/drawing/2014/main" id="{03D62B5C-2FB5-D7F3-FD8A-08911A928C37}"/>
              </a:ext>
            </a:extLst>
          </p:cNvPr>
          <p:cNvSpPr txBox="1"/>
          <p:nvPr/>
        </p:nvSpPr>
        <p:spPr>
          <a:xfrm>
            <a:off x="1167902" y="5048997"/>
            <a:ext cx="4151906"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latin typeface="Arial"/>
                <a:cs typeface="Arial"/>
              </a:rPr>
              <a:t>Ví dụ về dữ liệu âm nhạc</a:t>
            </a:r>
            <a:endParaRPr lang="en-US" dirty="0"/>
          </a:p>
        </p:txBody>
      </p:sp>
      <p:sp>
        <p:nvSpPr>
          <p:cNvPr id="17" name="TextBox 16">
            <a:extLst>
              <a:ext uri="{FF2B5EF4-FFF2-40B4-BE49-F238E27FC236}">
                <a16:creationId xmlns:a16="http://schemas.microsoft.com/office/drawing/2014/main" id="{B7ED8DB8-487D-289C-1C50-D4A7BA0222AD}"/>
              </a:ext>
            </a:extLst>
          </p:cNvPr>
          <p:cNvSpPr txBox="1"/>
          <p:nvPr/>
        </p:nvSpPr>
        <p:spPr>
          <a:xfrm>
            <a:off x="5793633" y="2958172"/>
            <a:ext cx="5935260" cy="1524007"/>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a:latin typeface="Arial"/>
                <a:cs typeface="Arial"/>
              </a:rPr>
              <a:t>Bộ từ vựng 1253 từ bao gồm:</a:t>
            </a:r>
          </a:p>
          <a:p>
            <a:pPr marL="800100" lvl="1" indent="-342900" algn="just">
              <a:lnSpc>
                <a:spcPct val="150000"/>
              </a:lnSpc>
              <a:buFont typeface="Wingdings" pitchFamily="2" charset="2"/>
              <a:buChar char="q"/>
            </a:pPr>
            <a:r>
              <a:rPr lang="vi-VN" sz="1600">
                <a:latin typeface="Arial"/>
                <a:cs typeface="Arial"/>
              </a:rPr>
              <a:t>Gồm từ vựng âm nhạc (REMI)</a:t>
            </a:r>
          </a:p>
          <a:p>
            <a:pPr marL="800100" lvl="1" indent="-342900" algn="just">
              <a:lnSpc>
                <a:spcPct val="150000"/>
              </a:lnSpc>
              <a:buFont typeface="Wingdings" pitchFamily="2" charset="2"/>
              <a:buChar char="q"/>
            </a:pPr>
            <a:r>
              <a:rPr lang="vi-VN" sz="1600">
                <a:latin typeface="Arial"/>
                <a:cs typeface="Arial"/>
              </a:rPr>
              <a:t>Từ vựng </a:t>
            </a:r>
            <a:r>
              <a:rPr lang="vi-VN" sz="1600" err="1">
                <a:latin typeface="Arial"/>
                <a:cs typeface="Arial"/>
              </a:rPr>
              <a:t>command</a:t>
            </a:r>
            <a:r>
              <a:rPr lang="vi-VN" sz="1600">
                <a:latin typeface="Arial"/>
                <a:cs typeface="Arial"/>
              </a:rPr>
              <a:t> (</a:t>
            </a:r>
            <a:r>
              <a:rPr lang="vi-VN" sz="1600" err="1">
                <a:latin typeface="Arial"/>
                <a:cs typeface="Arial"/>
              </a:rPr>
              <a:t>metadata</a:t>
            </a:r>
            <a:r>
              <a:rPr lang="vi-VN" sz="1600">
                <a:latin typeface="Arial"/>
                <a:cs typeface="Arial"/>
              </a:rPr>
              <a:t>)</a:t>
            </a:r>
            <a:endParaRPr lang="vi-VN" sz="160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a:latin typeface="Arial"/>
                <a:cs typeface="Arial"/>
              </a:rPr>
              <a:t>Từ vựng khác (CLS, UNK,…)</a:t>
            </a:r>
            <a:endParaRPr lang="vi-VN" sz="1600">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6FBF4CC6-73E2-3473-34FC-719378A5464F}"/>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95491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900996" y="1316767"/>
            <a:ext cx="5305339"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
            </a:r>
            <a:r>
              <a:rPr lang="en-US" sz="1600" b="1" dirty="0" err="1">
                <a:solidFill>
                  <a:srgbClr val="000000"/>
                </a:solidFill>
                <a:latin typeface="Arial"/>
                <a:cs typeface="Arial"/>
              </a:rPr>
              <a:t>Chuẩn</a:t>
            </a:r>
            <a:r>
              <a:rPr lang="en-US" sz="1600" b="1" dirty="0">
                <a:solidFill>
                  <a:srgbClr val="000000"/>
                </a:solidFill>
                <a:latin typeface="Arial"/>
                <a:cs typeface="Arial"/>
              </a:rPr>
              <a:t> bị </a:t>
            </a:r>
            <a:r>
              <a:rPr lang="en-US" sz="1600" b="1" dirty="0" err="1">
                <a:solidFill>
                  <a:srgbClr val="000000"/>
                </a:solidFill>
                <a:latin typeface="Arial"/>
                <a:cs typeface="Arial"/>
              </a:rPr>
              <a:t>bô</a:t>
            </a:r>
            <a:r>
              <a:rPr lang="en-US" sz="1600" b="1" dirty="0">
                <a:solidFill>
                  <a:srgbClr val="000000"/>
                </a:solidFill>
                <a:latin typeface="Arial"/>
                <a:cs typeface="Arial"/>
              </a:rPr>
              <a:t>̣ tokenizer </a:t>
            </a:r>
            <a:r>
              <a:rPr lang="en-US" sz="1600" b="1" dirty="0" err="1">
                <a:solidFill>
                  <a:srgbClr val="000000"/>
                </a:solidFill>
                <a:latin typeface="Arial"/>
                <a:cs typeface="Arial"/>
              </a:rPr>
              <a:t>cho</a:t>
            </a:r>
            <a:r>
              <a:rPr lang="en-US" sz="1600" b="1" dirty="0">
                <a:solidFill>
                  <a:srgbClr val="000000"/>
                </a:solidFill>
                <a:latin typeface="Arial"/>
                <a:cs typeface="Arial"/>
              </a:rPr>
              <a:t> </a:t>
            </a:r>
            <a:r>
              <a:rPr lang="en-US" sz="1600" b="1" dirty="0" err="1">
                <a:solidFill>
                  <a:srgbClr val="000000"/>
                </a:solidFill>
                <a:latin typeface="Arial"/>
                <a:cs typeface="Arial"/>
              </a:rPr>
              <a:t>mô</a:t>
            </a:r>
            <a:r>
              <a:rPr lang="en-US" sz="1600" b="1" dirty="0">
                <a:solidFill>
                  <a:srgbClr val="000000"/>
                </a:solidFill>
                <a:latin typeface="Arial"/>
                <a:cs typeface="Arial"/>
              </a:rPr>
              <a:t> </a:t>
            </a:r>
            <a:r>
              <a:rPr lang="en-US" sz="1600" b="1" dirty="0" err="1">
                <a:solidFill>
                  <a:srgbClr val="000000"/>
                </a:solidFill>
                <a:latin typeface="Arial"/>
                <a:cs typeface="Arial"/>
              </a:rPr>
              <a:t>hình</a:t>
            </a:r>
            <a:r>
              <a:rPr lang="en-US" sz="1600" b="1" dirty="0">
                <a:solidFill>
                  <a:srgbClr val="000000"/>
                </a:solidFill>
                <a:latin typeface="Arial"/>
                <a:cs typeface="Arial"/>
              </a:rPr>
              <a:t> </a:t>
            </a:r>
            <a:r>
              <a:rPr lang="en-US" sz="1600" b="1" dirty="0" err="1">
                <a:solidFill>
                  <a:srgbClr val="000000"/>
                </a:solidFill>
                <a:latin typeface="Arial"/>
                <a:cs typeface="Arial"/>
              </a:rPr>
              <a:t>sinh</a:t>
            </a:r>
            <a:r>
              <a:rPr lang="en-US" sz="1600" b="1" dirty="0">
                <a:solidFill>
                  <a:srgbClr val="000000"/>
                </a:solidFill>
                <a:latin typeface="Arial"/>
                <a:cs typeface="Arial"/>
              </a:rPr>
              <a:t> </a:t>
            </a:r>
            <a:r>
              <a:rPr lang="en-US" sz="1600" b="1" dirty="0" err="1">
                <a:solidFill>
                  <a:srgbClr val="000000"/>
                </a:solidFill>
                <a:latin typeface="Arial"/>
                <a:cs typeface="Arial"/>
              </a:rPr>
              <a:t>nhạc</a:t>
            </a:r>
            <a:endParaRPr lang="en-US" sz="1600" b="1" i="0" u="none" strike="noStrike" dirty="0" err="1">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4" name="Picture 3" descr="A white sheet with black text&#10;&#10;Description automatically generated">
            <a:extLst>
              <a:ext uri="{FF2B5EF4-FFF2-40B4-BE49-F238E27FC236}">
                <a16:creationId xmlns:a16="http://schemas.microsoft.com/office/drawing/2014/main" id="{66A420AF-0B2A-8090-AB57-BF29F4A6853E}"/>
              </a:ext>
            </a:extLst>
          </p:cNvPr>
          <p:cNvPicPr>
            <a:picLocks noChangeAspect="1"/>
          </p:cNvPicPr>
          <p:nvPr/>
        </p:nvPicPr>
        <p:blipFill>
          <a:blip r:embed="rId4"/>
          <a:stretch>
            <a:fillRect/>
          </a:stretch>
        </p:blipFill>
        <p:spPr>
          <a:xfrm>
            <a:off x="3725435" y="1736068"/>
            <a:ext cx="5012872" cy="4735984"/>
          </a:xfrm>
          <a:prstGeom prst="rect">
            <a:avLst/>
          </a:prstGeom>
        </p:spPr>
      </p:pic>
      <p:sp>
        <p:nvSpPr>
          <p:cNvPr id="9" name="Slide Number Placeholder 8">
            <a:extLst>
              <a:ext uri="{FF2B5EF4-FFF2-40B4-BE49-F238E27FC236}">
                <a16:creationId xmlns:a16="http://schemas.microsoft.com/office/drawing/2014/main" id="{94A33EB0-50B6-BAC6-4A87-DA8120E592FA}"/>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208964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06EDCD-078E-00C9-33E2-A3771CFC820B}"/>
              </a:ext>
            </a:extLst>
          </p:cNvPr>
          <p:cNvGrpSpPr/>
          <p:nvPr/>
        </p:nvGrpSpPr>
        <p:grpSpPr>
          <a:xfrm>
            <a:off x="2433229" y="1719286"/>
            <a:ext cx="4047583" cy="2585323"/>
            <a:chOff x="2305552" y="1305341"/>
            <a:chExt cx="4047583" cy="2585323"/>
          </a:xfrm>
        </p:grpSpPr>
        <p:sp>
          <p:nvSpPr>
            <p:cNvPr id="4" name="TextBox 3">
              <a:extLst>
                <a:ext uri="{FF2B5EF4-FFF2-40B4-BE49-F238E27FC236}">
                  <a16:creationId xmlns:a16="http://schemas.microsoft.com/office/drawing/2014/main" id="{3B1AB5EE-9133-8148-C229-F571C5B564DC}"/>
                </a:ext>
              </a:extLst>
            </p:cNvPr>
            <p:cNvSpPr txBox="1"/>
            <p:nvPr/>
          </p:nvSpPr>
          <p:spPr>
            <a:xfrm>
              <a:off x="2305552" y="1305341"/>
              <a:ext cx="2000548" cy="646331"/>
            </a:xfrm>
            <a:prstGeom prst="rect">
              <a:avLst/>
            </a:prstGeom>
            <a:noFill/>
          </p:spPr>
          <p:txBody>
            <a:bodyPr wrap="none" lIns="0" rIns="0" rtlCol="0">
              <a:spAutoFit/>
            </a:bodyPr>
            <a:lstStyle/>
            <a:p>
              <a:r>
                <a:rPr lang="en-US" sz="3600" b="1" dirty="0" err="1">
                  <a:solidFill>
                    <a:srgbClr val="333399"/>
                  </a:solidFill>
                  <a:latin typeface="Arial" panose="020B0604020202020204" pitchFamily="34" charset="0"/>
                  <a:cs typeface="Arial" panose="020B0604020202020204" pitchFamily="34" charset="0"/>
                </a:rPr>
                <a:t>Nội</a:t>
              </a:r>
              <a:r>
                <a:rPr lang="en-US" sz="3600" b="1" dirty="0">
                  <a:solidFill>
                    <a:srgbClr val="333399"/>
                  </a:solidFill>
                  <a:latin typeface="Arial" panose="020B0604020202020204" pitchFamily="34" charset="0"/>
                  <a:cs typeface="Arial" panose="020B0604020202020204" pitchFamily="34" charset="0"/>
                </a:rPr>
                <a:t> dung</a:t>
              </a:r>
              <a:endParaRPr lang="en-VN" sz="3600" b="1" dirty="0">
                <a:solidFill>
                  <a:srgbClr val="333399"/>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FB9CB2E-8046-B8CB-6D9D-0DBAAC4E1E15}"/>
                </a:ext>
              </a:extLst>
            </p:cNvPr>
            <p:cNvSpPr txBox="1"/>
            <p:nvPr/>
          </p:nvSpPr>
          <p:spPr>
            <a:xfrm>
              <a:off x="2305552" y="1951672"/>
              <a:ext cx="4047583" cy="1938992"/>
            </a:xfrm>
            <a:prstGeom prst="rect">
              <a:avLst/>
            </a:prstGeom>
            <a:noFill/>
          </p:spPr>
          <p:txBody>
            <a:bodyPr wrap="none" lIns="0" rIns="0" rtlCol="0">
              <a:spAutoFit/>
            </a:bodyPr>
            <a:lstStyle/>
            <a:p>
              <a:pPr marL="457200" indent="-457200" algn="just">
                <a:buFont typeface="+mj-lt"/>
                <a:buAutoNum type="arabicPeriod"/>
              </a:pPr>
              <a:r>
                <a:rPr lang="en-VN" sz="2400" b="1" dirty="0">
                  <a:solidFill>
                    <a:srgbClr val="333399"/>
                  </a:solidFill>
                  <a:latin typeface="Arial" panose="020B0604020202020204" pitchFamily="34" charset="0"/>
                  <a:cs typeface="Arial" panose="020B0604020202020204" pitchFamily="34" charset="0"/>
                </a:rPr>
                <a:t>Giới thiệu đề tài</a:t>
              </a:r>
            </a:p>
            <a:p>
              <a:pPr marL="457200" indent="-457200" algn="just">
                <a:buFont typeface="+mj-lt"/>
                <a:buAutoNum type="arabicPeriod"/>
              </a:pPr>
              <a:r>
                <a:rPr lang="en-VN" sz="2400" b="1" dirty="0">
                  <a:solidFill>
                    <a:srgbClr val="333399"/>
                  </a:solidFill>
                  <a:latin typeface="Arial" panose="020B0604020202020204" pitchFamily="34" charset="0"/>
                  <a:cs typeface="Arial" panose="020B0604020202020204" pitchFamily="34" charset="0"/>
                </a:rPr>
                <a:t>Các công trình liên quan</a:t>
              </a:r>
            </a:p>
            <a:p>
              <a:pPr marL="457200" indent="-457200" algn="just">
                <a:buFont typeface="+mj-lt"/>
                <a:buAutoNum type="arabicPeriod"/>
              </a:pPr>
              <a:r>
                <a:rPr lang="en-VN" sz="2400" b="1" dirty="0">
                  <a:solidFill>
                    <a:srgbClr val="333399"/>
                  </a:solidFill>
                  <a:latin typeface="Arial" panose="020B0604020202020204" pitchFamily="34" charset="0"/>
                  <a:cs typeface="Arial" panose="020B0604020202020204" pitchFamily="34" charset="0"/>
                </a:rPr>
                <a:t>Phương pháp đề xuất</a:t>
              </a:r>
            </a:p>
            <a:p>
              <a:pPr marL="457200" indent="-457200" algn="just">
                <a:buFont typeface="+mj-lt"/>
                <a:buAutoNum type="arabicPeriod"/>
              </a:pPr>
              <a:r>
                <a:rPr lang="en-VN" sz="2400" b="1" dirty="0">
                  <a:solidFill>
                    <a:srgbClr val="333399"/>
                  </a:solidFill>
                  <a:latin typeface="Arial" panose="020B0604020202020204" pitchFamily="34" charset="0"/>
                  <a:cs typeface="Arial" panose="020B0604020202020204" pitchFamily="34" charset="0"/>
                </a:rPr>
                <a:t>Kết quả thí nghiệm</a:t>
              </a:r>
            </a:p>
            <a:p>
              <a:pPr marL="457200" indent="-457200" algn="just">
                <a:buFont typeface="+mj-lt"/>
                <a:buAutoNum type="arabicPeriod"/>
              </a:pPr>
              <a:r>
                <a:rPr lang="en-VN" sz="2400" b="1" dirty="0">
                  <a:solidFill>
                    <a:srgbClr val="333399"/>
                  </a:solidFill>
                  <a:latin typeface="Arial" panose="020B0604020202020204" pitchFamily="34" charset="0"/>
                  <a:cs typeface="Arial" panose="020B0604020202020204" pitchFamily="34" charset="0"/>
                </a:rPr>
                <a:t>Kết luận</a:t>
              </a:r>
            </a:p>
          </p:txBody>
        </p:sp>
      </p:grpSp>
      <p:pic>
        <p:nvPicPr>
          <p:cNvPr id="5" name="Picture 4">
            <a:extLst>
              <a:ext uri="{FF2B5EF4-FFF2-40B4-BE49-F238E27FC236}">
                <a16:creationId xmlns:a16="http://schemas.microsoft.com/office/drawing/2014/main" id="{2849D3ED-4A0A-E0BD-BF17-061CEB38B7EF}"/>
              </a:ext>
            </a:extLst>
          </p:cNvPr>
          <p:cNvPicPr>
            <a:picLocks noChangeAspect="1"/>
          </p:cNvPicPr>
          <p:nvPr/>
        </p:nvPicPr>
        <p:blipFill rotWithShape="1">
          <a:blip r:embed="rId2"/>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FD7C9FA7-AD59-B2E4-D52E-60A1BFE43559}"/>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78714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att2midi - GPT2 </a:t>
            </a:r>
            <a:r>
              <a:rPr lang="en-US" sz="1600" b="1" dirty="0" err="1">
                <a:solidFill>
                  <a:srgbClr val="000000"/>
                </a:solidFill>
                <a:latin typeface="Arial"/>
                <a:cs typeface="Arial"/>
              </a:rPr>
              <a:t>LoRA</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4" name="Picture 3" descr="Harnessing GPT-2: A Deep Dive into Inference | by D212digital | Medium">
            <a:extLst>
              <a:ext uri="{FF2B5EF4-FFF2-40B4-BE49-F238E27FC236}">
                <a16:creationId xmlns:a16="http://schemas.microsoft.com/office/drawing/2014/main" id="{2636E9CA-13C3-3A95-8BA4-5994A64569F3}"/>
              </a:ext>
            </a:extLst>
          </p:cNvPr>
          <p:cNvPicPr>
            <a:picLocks noChangeAspect="1"/>
          </p:cNvPicPr>
          <p:nvPr/>
        </p:nvPicPr>
        <p:blipFill>
          <a:blip r:embed="rId4"/>
          <a:stretch>
            <a:fillRect/>
          </a:stretch>
        </p:blipFill>
        <p:spPr>
          <a:xfrm>
            <a:off x="1677073" y="2287565"/>
            <a:ext cx="2743199" cy="1497931"/>
          </a:xfrm>
          <a:prstGeom prst="rect">
            <a:avLst/>
          </a:prstGeom>
        </p:spPr>
      </p:pic>
      <p:pic>
        <p:nvPicPr>
          <p:cNvPr id="5" name="Picture 4" descr="LoRA: Low-Rank Adaptation - Efficient Fine-Tuning for Large Language Models">
            <a:extLst>
              <a:ext uri="{FF2B5EF4-FFF2-40B4-BE49-F238E27FC236}">
                <a16:creationId xmlns:a16="http://schemas.microsoft.com/office/drawing/2014/main" id="{61F61116-D97F-9F27-399E-BE0AEED91718}"/>
              </a:ext>
            </a:extLst>
          </p:cNvPr>
          <p:cNvPicPr>
            <a:picLocks noChangeAspect="1"/>
          </p:cNvPicPr>
          <p:nvPr/>
        </p:nvPicPr>
        <p:blipFill>
          <a:blip r:embed="rId5"/>
          <a:stretch>
            <a:fillRect/>
          </a:stretch>
        </p:blipFill>
        <p:spPr>
          <a:xfrm>
            <a:off x="1138517" y="4032025"/>
            <a:ext cx="4694370" cy="1992522"/>
          </a:xfrm>
          <a:prstGeom prst="rect">
            <a:avLst/>
          </a:prstGeom>
        </p:spPr>
      </p:pic>
      <p:sp>
        <p:nvSpPr>
          <p:cNvPr id="10" name="TextBox 9">
            <a:extLst>
              <a:ext uri="{FF2B5EF4-FFF2-40B4-BE49-F238E27FC236}">
                <a16:creationId xmlns:a16="http://schemas.microsoft.com/office/drawing/2014/main" id="{951B3D15-B2AB-C495-9BB7-9D1AE06B73D0}"/>
              </a:ext>
            </a:extLst>
          </p:cNvPr>
          <p:cNvSpPr txBox="1"/>
          <p:nvPr/>
        </p:nvSpPr>
        <p:spPr>
          <a:xfrm>
            <a:off x="6231871" y="3454687"/>
            <a:ext cx="5042039" cy="1154675"/>
          </a:xfrm>
          <a:prstGeom prst="rect">
            <a:avLst/>
          </a:prstGeom>
          <a:noFill/>
        </p:spPr>
        <p:txBody>
          <a:bodyPr wrap="square" lIns="91440" tIns="45720" rIns="91440" bIns="45720" rtlCol="0" anchor="t">
            <a:spAutoFit/>
          </a:bodyPr>
          <a:lstStyle/>
          <a:p>
            <a:pPr marL="342900" indent="-342900" algn="just">
              <a:lnSpc>
                <a:spcPct val="150000"/>
              </a:lnSpc>
              <a:buFont typeface="Wingdings,Sans-Serif"/>
              <a:buChar char="Ø"/>
            </a:pPr>
            <a:r>
              <a:rPr lang="vi-VN" sz="1600" dirty="0">
                <a:latin typeface="Arial"/>
                <a:cs typeface="Arial"/>
              </a:rPr>
              <a:t>200 Triệu tham số.</a:t>
            </a:r>
          </a:p>
          <a:p>
            <a:pPr marL="342900" indent="-342900" algn="just">
              <a:lnSpc>
                <a:spcPct val="150000"/>
              </a:lnSpc>
              <a:buFont typeface="Wingdings,Sans-Serif"/>
              <a:buChar char="Ø"/>
            </a:pPr>
            <a:r>
              <a:rPr lang="vi-VN" sz="1600" dirty="0">
                <a:latin typeface="Arial"/>
                <a:cs typeface="Arial"/>
              </a:rPr>
              <a:t>Lựa chọn các tham số tuyến tính để huấn luyện.</a:t>
            </a:r>
          </a:p>
          <a:p>
            <a:pPr marL="342900" indent="-342900" algn="just">
              <a:lnSpc>
                <a:spcPct val="150000"/>
              </a:lnSpc>
              <a:buFont typeface="Wingdings,Sans-Serif"/>
              <a:buChar char="Ø"/>
            </a:pPr>
            <a:r>
              <a:rPr lang="vi-VN" sz="1600" dirty="0">
                <a:latin typeface="Arial"/>
                <a:cs typeface="Arial"/>
              </a:rPr>
              <a:t>3.5 Triệu tham số được huấn luyện.</a:t>
            </a:r>
          </a:p>
        </p:txBody>
      </p:sp>
      <p:sp>
        <p:nvSpPr>
          <p:cNvPr id="11" name="Slide Number Placeholder 10">
            <a:extLst>
              <a:ext uri="{FF2B5EF4-FFF2-40B4-BE49-F238E27FC236}">
                <a16:creationId xmlns:a16="http://schemas.microsoft.com/office/drawing/2014/main" id="{CA283AC3-CE38-7C0F-3FB9-0B4246264B4A}"/>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34713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att2midi - GPT2 </a:t>
            </a:r>
            <a:r>
              <a:rPr lang="en-US" sz="1600" b="1" dirty="0" err="1">
                <a:solidFill>
                  <a:srgbClr val="000000"/>
                </a:solidFill>
                <a:latin typeface="Arial"/>
                <a:cs typeface="Arial"/>
              </a:rPr>
              <a:t>LoRA</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6" name="Picture 5" descr="A black arrow pointing to a white background&#10;&#10;Description automatically generated">
            <a:extLst>
              <a:ext uri="{FF2B5EF4-FFF2-40B4-BE49-F238E27FC236}">
                <a16:creationId xmlns:a16="http://schemas.microsoft.com/office/drawing/2014/main" id="{6AE62330-310D-3B33-BC1B-81C5AF3B6BE8}"/>
              </a:ext>
            </a:extLst>
          </p:cNvPr>
          <p:cNvPicPr>
            <a:picLocks noChangeAspect="1"/>
          </p:cNvPicPr>
          <p:nvPr/>
        </p:nvPicPr>
        <p:blipFill>
          <a:blip r:embed="rId4"/>
          <a:stretch>
            <a:fillRect/>
          </a:stretch>
        </p:blipFill>
        <p:spPr>
          <a:xfrm>
            <a:off x="2667000" y="2857090"/>
            <a:ext cx="6096000" cy="1771351"/>
          </a:xfrm>
          <a:prstGeom prst="rect">
            <a:avLst/>
          </a:prstGeom>
        </p:spPr>
      </p:pic>
      <p:sp>
        <p:nvSpPr>
          <p:cNvPr id="9" name="TextBox 8">
            <a:extLst>
              <a:ext uri="{FF2B5EF4-FFF2-40B4-BE49-F238E27FC236}">
                <a16:creationId xmlns:a16="http://schemas.microsoft.com/office/drawing/2014/main" id="{05C4EC25-F1BD-05AB-CFB1-F63018A0505A}"/>
              </a:ext>
            </a:extLst>
          </p:cNvPr>
          <p:cNvSpPr txBox="1"/>
          <p:nvPr/>
        </p:nvSpPr>
        <p:spPr>
          <a:xfrm>
            <a:off x="3577167" y="4623173"/>
            <a:ext cx="4544111"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latin typeface="Arial"/>
                <a:cs typeface="Arial"/>
              </a:rPr>
              <a:t>Mô tả dạng huấn luyện </a:t>
            </a:r>
            <a:r>
              <a:rPr lang="vi-VN" b="1" dirty="0" err="1">
                <a:latin typeface="Arial"/>
                <a:cs typeface="Arial"/>
              </a:rPr>
              <a:t>command-music</a:t>
            </a:r>
            <a:r>
              <a:rPr lang="vi-VN" b="1" dirty="0">
                <a:latin typeface="Arial"/>
                <a:cs typeface="Arial"/>
              </a:rPr>
              <a:t>, att2midi</a:t>
            </a:r>
            <a:endParaRPr lang="en-US" dirty="0" err="1"/>
          </a:p>
        </p:txBody>
      </p:sp>
      <p:sp>
        <p:nvSpPr>
          <p:cNvPr id="10" name="Slide Number Placeholder 9">
            <a:extLst>
              <a:ext uri="{FF2B5EF4-FFF2-40B4-BE49-F238E27FC236}">
                <a16:creationId xmlns:a16="http://schemas.microsoft.com/office/drawing/2014/main" id="{9348CCD1-6510-0DC1-DA9F-77597FCE1FE8}"/>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1308646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3.6. att2midi - GPT2 </a:t>
            </a:r>
            <a:r>
              <a:rPr lang="en-US" sz="1600" b="1" dirty="0" err="1">
                <a:solidFill>
                  <a:srgbClr val="000000"/>
                </a:solidFill>
                <a:latin typeface="Arial"/>
                <a:cs typeface="Arial"/>
              </a:rPr>
              <a:t>LoRA</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4" name="Picture 3">
            <a:extLst>
              <a:ext uri="{FF2B5EF4-FFF2-40B4-BE49-F238E27FC236}">
                <a16:creationId xmlns:a16="http://schemas.microsoft.com/office/drawing/2014/main" id="{BA34B2B2-4BF6-F7F3-5B80-A97C25689759}"/>
              </a:ext>
            </a:extLst>
          </p:cNvPr>
          <p:cNvPicPr>
            <a:picLocks noChangeAspect="1"/>
          </p:cNvPicPr>
          <p:nvPr/>
        </p:nvPicPr>
        <p:blipFill>
          <a:blip r:embed="rId4"/>
          <a:stretch>
            <a:fillRect/>
          </a:stretch>
        </p:blipFill>
        <p:spPr>
          <a:xfrm>
            <a:off x="561623" y="3373312"/>
            <a:ext cx="5687212" cy="2450795"/>
          </a:xfrm>
          <a:prstGeom prst="rect">
            <a:avLst/>
          </a:prstGeom>
        </p:spPr>
      </p:pic>
      <p:pic>
        <p:nvPicPr>
          <p:cNvPr id="5" name="Picture 4">
            <a:extLst>
              <a:ext uri="{FF2B5EF4-FFF2-40B4-BE49-F238E27FC236}">
                <a16:creationId xmlns:a16="http://schemas.microsoft.com/office/drawing/2014/main" id="{C54D3D3B-927D-6657-6C8C-5C8CC1C2A002}"/>
              </a:ext>
            </a:extLst>
          </p:cNvPr>
          <p:cNvPicPr>
            <a:picLocks noChangeAspect="1"/>
          </p:cNvPicPr>
          <p:nvPr/>
        </p:nvPicPr>
        <p:blipFill>
          <a:blip r:embed="rId5"/>
          <a:stretch>
            <a:fillRect/>
          </a:stretch>
        </p:blipFill>
        <p:spPr>
          <a:xfrm>
            <a:off x="6400800" y="2988157"/>
            <a:ext cx="5071533" cy="2835950"/>
          </a:xfrm>
          <a:prstGeom prst="rect">
            <a:avLst/>
          </a:prstGeom>
        </p:spPr>
      </p:pic>
      <p:sp>
        <p:nvSpPr>
          <p:cNvPr id="9" name="TextBox 8">
            <a:extLst>
              <a:ext uri="{FF2B5EF4-FFF2-40B4-BE49-F238E27FC236}">
                <a16:creationId xmlns:a16="http://schemas.microsoft.com/office/drawing/2014/main" id="{59861081-47C0-79CE-12CC-C41530BEE318}"/>
              </a:ext>
            </a:extLst>
          </p:cNvPr>
          <p:cNvSpPr txBox="1"/>
          <p:nvPr/>
        </p:nvSpPr>
        <p:spPr>
          <a:xfrm>
            <a:off x="842804" y="1666526"/>
            <a:ext cx="9863777" cy="785343"/>
          </a:xfrm>
          <a:prstGeom prst="rect">
            <a:avLst/>
          </a:prstGeom>
          <a:noFill/>
        </p:spPr>
        <p:txBody>
          <a:bodyPr wrap="square" lIns="91440" tIns="45720" rIns="91440" bIns="45720" rtlCol="0" anchor="t">
            <a:spAutoFit/>
          </a:bodyPr>
          <a:lstStyle/>
          <a:p>
            <a:pPr marL="342900" lvl="0" indent="-342900" algn="just" rtl="0">
              <a:lnSpc>
                <a:spcPct val="150000"/>
              </a:lnSpc>
              <a:buFont typeface="Wingdings,Sans-Serif"/>
              <a:buChar char="Ø"/>
            </a:pPr>
            <a:r>
              <a:rPr lang="vi-VN" sz="1600" baseline="0" dirty="0">
                <a:latin typeface="Arial"/>
                <a:ea typeface="Arial"/>
                <a:cs typeface="Arial"/>
              </a:rPr>
              <a:t>Thông tin tham số cấu hình:</a:t>
            </a:r>
            <a:endParaRPr lang="vi-VN" sz="1600"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endParaRPr lang="vi-VN" sz="1600" dirty="0">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B4A52229-D27A-BA97-C1A3-4B729D1BFDF3}"/>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57604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56173" y="1327972"/>
            <a:ext cx="3288280" cy="338554"/>
          </a:xfrm>
          <a:prstGeom prst="rect">
            <a:avLst/>
          </a:prstGeom>
          <a:noFill/>
        </p:spPr>
        <p:txBody>
          <a:bodyPr wrap="square" lIns="91440" tIns="45720" rIns="91440" bIns="45720" rtlCol="0" anchor="t">
            <a:spAutoFit/>
          </a:bodyPr>
          <a:lstStyle/>
          <a:p>
            <a:r>
              <a:rPr lang="en-US" sz="1600" b="1" dirty="0">
                <a:solidFill>
                  <a:srgbClr val="000000"/>
                </a:solidFill>
                <a:latin typeface="Arial"/>
                <a:cs typeface="Arial"/>
              </a:rPr>
              <a:t>3.7. att2midi - </a:t>
            </a:r>
            <a:r>
              <a:rPr lang="en-US" sz="1600" b="1" dirty="0" err="1">
                <a:solidFill>
                  <a:srgbClr val="000000"/>
                </a:solidFill>
                <a:latin typeface="Arial"/>
                <a:cs typeface="Arial"/>
              </a:rPr>
              <a:t>Fairseq</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2604153-27A0-7ED0-AB96-19C7BC85BA6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TextBox 9">
            <a:extLst>
              <a:ext uri="{FF2B5EF4-FFF2-40B4-BE49-F238E27FC236}">
                <a16:creationId xmlns:a16="http://schemas.microsoft.com/office/drawing/2014/main" id="{951B3D15-B2AB-C495-9BB7-9D1AE06B73D0}"/>
              </a:ext>
            </a:extLst>
          </p:cNvPr>
          <p:cNvSpPr txBox="1"/>
          <p:nvPr/>
        </p:nvSpPr>
        <p:spPr>
          <a:xfrm>
            <a:off x="856173" y="1666526"/>
            <a:ext cx="5666319" cy="785343"/>
          </a:xfrm>
          <a:prstGeom prst="rect">
            <a:avLst/>
          </a:prstGeom>
          <a:noFill/>
        </p:spPr>
        <p:txBody>
          <a:bodyPr wrap="square" lIns="91440" tIns="45720" rIns="91440" bIns="45720" rtlCol="0" anchor="t">
            <a:spAutoFit/>
          </a:bodyPr>
          <a:lstStyle/>
          <a:p>
            <a:pPr marL="342900" indent="-342900" algn="just">
              <a:lnSpc>
                <a:spcPct val="150000"/>
              </a:lnSpc>
              <a:buFont typeface="Wingdings,Sans-Serif"/>
              <a:buChar char="Ø"/>
            </a:pPr>
            <a:r>
              <a:rPr lang="vi-VN" sz="1600" dirty="0">
                <a:latin typeface="Arial"/>
                <a:cs typeface="Arial"/>
              </a:rPr>
              <a:t>200 Triệu tham số.</a:t>
            </a:r>
          </a:p>
          <a:p>
            <a:pPr marL="342900" indent="-342900" algn="just">
              <a:lnSpc>
                <a:spcPct val="150000"/>
              </a:lnSpc>
              <a:buFont typeface="Wingdings,Sans-Serif"/>
              <a:buChar char="Ø"/>
            </a:pPr>
            <a:r>
              <a:rPr lang="vi-VN" sz="1600" dirty="0">
                <a:latin typeface="Arial"/>
                <a:cs typeface="Arial"/>
              </a:rPr>
              <a:t>Cùng một số hyperparameter với mô hình GPT2 - LoRA.</a:t>
            </a:r>
          </a:p>
        </p:txBody>
      </p:sp>
      <p:pic>
        <p:nvPicPr>
          <p:cNvPr id="6" name="Picture 5" descr="GitHub - facebookresearch/fairseq: Facebook AI Research  Sequence-to-Sequence Toolkit written in Python.">
            <a:extLst>
              <a:ext uri="{FF2B5EF4-FFF2-40B4-BE49-F238E27FC236}">
                <a16:creationId xmlns:a16="http://schemas.microsoft.com/office/drawing/2014/main" id="{2CE6FFC0-B1CE-903F-EFD0-CB14B9947AC4}"/>
              </a:ext>
            </a:extLst>
          </p:cNvPr>
          <p:cNvPicPr>
            <a:picLocks noChangeAspect="1"/>
          </p:cNvPicPr>
          <p:nvPr/>
        </p:nvPicPr>
        <p:blipFill>
          <a:blip r:embed="rId4"/>
          <a:stretch>
            <a:fillRect/>
          </a:stretch>
        </p:blipFill>
        <p:spPr>
          <a:xfrm>
            <a:off x="856173" y="3118041"/>
            <a:ext cx="4956827" cy="2411987"/>
          </a:xfrm>
          <a:prstGeom prst="rect">
            <a:avLst/>
          </a:prstGeom>
        </p:spPr>
      </p:pic>
      <p:sp>
        <p:nvSpPr>
          <p:cNvPr id="7" name="TextBox 6">
            <a:extLst>
              <a:ext uri="{FF2B5EF4-FFF2-40B4-BE49-F238E27FC236}">
                <a16:creationId xmlns:a16="http://schemas.microsoft.com/office/drawing/2014/main" id="{817DC5ED-C7BC-13DE-A67A-0EA6F414CD2F}"/>
              </a:ext>
            </a:extLst>
          </p:cNvPr>
          <p:cNvSpPr txBox="1"/>
          <p:nvPr/>
        </p:nvSpPr>
        <p:spPr>
          <a:xfrm>
            <a:off x="1258633" y="5512404"/>
            <a:ext cx="4151906" cy="416011"/>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sz="1600" b="1" dirty="0"/>
              <a:t>Công cụ fairseq do Facebook phát triển</a:t>
            </a:r>
          </a:p>
        </p:txBody>
      </p:sp>
      <p:pic>
        <p:nvPicPr>
          <p:cNvPr id="9" name="Picture 8">
            <a:extLst>
              <a:ext uri="{FF2B5EF4-FFF2-40B4-BE49-F238E27FC236}">
                <a16:creationId xmlns:a16="http://schemas.microsoft.com/office/drawing/2014/main" id="{C8864C12-D683-911E-AE89-DA5AE5CC09DE}"/>
              </a:ext>
            </a:extLst>
          </p:cNvPr>
          <p:cNvPicPr>
            <a:picLocks noChangeAspect="1"/>
          </p:cNvPicPr>
          <p:nvPr/>
        </p:nvPicPr>
        <p:blipFill rotWithShape="1">
          <a:blip r:embed="rId5"/>
          <a:srcRect b="8639"/>
          <a:stretch/>
        </p:blipFill>
        <p:spPr>
          <a:xfrm>
            <a:off x="6634331" y="1194842"/>
            <a:ext cx="5305939" cy="4335186"/>
          </a:xfrm>
          <a:prstGeom prst="rect">
            <a:avLst/>
          </a:prstGeom>
        </p:spPr>
      </p:pic>
      <p:sp>
        <p:nvSpPr>
          <p:cNvPr id="11" name="TextBox 10">
            <a:extLst>
              <a:ext uri="{FF2B5EF4-FFF2-40B4-BE49-F238E27FC236}">
                <a16:creationId xmlns:a16="http://schemas.microsoft.com/office/drawing/2014/main" id="{7DEA8431-5A48-E77D-469E-3478A66ED3ED}"/>
              </a:ext>
            </a:extLst>
          </p:cNvPr>
          <p:cNvSpPr txBox="1"/>
          <p:nvPr/>
        </p:nvSpPr>
        <p:spPr>
          <a:xfrm>
            <a:off x="6876324" y="5530028"/>
            <a:ext cx="4821952" cy="584775"/>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pPr>
              <a:lnSpc>
                <a:spcPct val="100000"/>
              </a:lnSpc>
            </a:pPr>
            <a:r>
              <a:rPr lang="en-US" sz="1600" b="1" i="0" u="none" strike="noStrike" dirty="0" err="1">
                <a:effectLst/>
                <a:latin typeface="Arial" panose="020B0604020202020204" pitchFamily="34" charset="0"/>
              </a:rPr>
              <a:t>Các</a:t>
            </a:r>
            <a:r>
              <a:rPr lang="en-US" sz="1600" b="1" i="0" u="none" strike="noStrike" dirty="0">
                <a:effectLst/>
                <a:latin typeface="Arial" panose="020B0604020202020204" pitchFamily="34" charset="0"/>
              </a:rPr>
              <a:t> </a:t>
            </a:r>
            <a:r>
              <a:rPr lang="en-US" sz="1600" b="1" i="0" u="none" strike="noStrike" dirty="0" err="1">
                <a:effectLst/>
                <a:latin typeface="Arial" panose="020B0604020202020204" pitchFamily="34" charset="0"/>
              </a:rPr>
              <a:t>tham</a:t>
            </a:r>
            <a:r>
              <a:rPr lang="en-US" sz="1600" b="1" i="0" u="none" strike="noStrike" dirty="0">
                <a:effectLst/>
                <a:latin typeface="Arial" panose="020B0604020202020204" pitchFamily="34" charset="0"/>
              </a:rPr>
              <a:t> </a:t>
            </a:r>
            <a:r>
              <a:rPr lang="en-US" sz="1600" b="1" i="0" u="none" strike="noStrike" dirty="0" err="1">
                <a:effectLst/>
                <a:latin typeface="Arial" panose="020B0604020202020204" pitchFamily="34" charset="0"/>
              </a:rPr>
              <a:t>số</a:t>
            </a:r>
            <a:r>
              <a:rPr lang="en-US" sz="1600" b="1" i="0" u="none" strike="noStrike" dirty="0">
                <a:effectLst/>
                <a:latin typeface="Arial" panose="020B0604020202020204" pitchFamily="34" charset="0"/>
              </a:rPr>
              <a:t> </a:t>
            </a:r>
            <a:r>
              <a:rPr lang="en-US" sz="1600" b="1" i="0" u="none" strike="noStrike" dirty="0" err="1">
                <a:effectLst/>
                <a:latin typeface="Arial" panose="020B0604020202020204" pitchFamily="34" charset="0"/>
              </a:rPr>
              <a:t>của</a:t>
            </a:r>
            <a:r>
              <a:rPr lang="en-US" sz="1600" b="1" i="0" u="none" strike="noStrike" dirty="0">
                <a:effectLst/>
                <a:latin typeface="Arial" panose="020B0604020202020204" pitchFamily="34" charset="0"/>
              </a:rPr>
              <a:t> </a:t>
            </a:r>
            <a:r>
              <a:rPr lang="en-US" sz="1600" b="1" i="0" u="none" strike="noStrike" dirty="0" err="1">
                <a:effectLst/>
                <a:latin typeface="Arial" panose="020B0604020202020204" pitchFamily="34" charset="0"/>
              </a:rPr>
              <a:t>mô</a:t>
            </a:r>
            <a:r>
              <a:rPr lang="en-US" sz="1600" b="1" i="0" u="none" strike="noStrike" dirty="0">
                <a:effectLst/>
                <a:latin typeface="Arial" panose="020B0604020202020204" pitchFamily="34" charset="0"/>
              </a:rPr>
              <a:t> </a:t>
            </a:r>
            <a:r>
              <a:rPr lang="en-US" sz="1600" b="1" i="0" u="none" strike="noStrike" dirty="0" err="1">
                <a:effectLst/>
                <a:latin typeface="Arial" panose="020B0604020202020204" pitchFamily="34" charset="0"/>
              </a:rPr>
              <a:t>hình</a:t>
            </a:r>
            <a:endParaRPr lang="en-US" sz="1600" b="1" dirty="0"/>
          </a:p>
          <a:p>
            <a:pPr>
              <a:lnSpc>
                <a:spcPct val="100000"/>
              </a:lnSpc>
            </a:pPr>
            <a:r>
              <a:rPr lang="en-US" sz="1600" b="1" i="0" u="none" strike="noStrike" dirty="0">
                <a:effectLst/>
                <a:latin typeface="Arial" panose="020B0604020202020204" pitchFamily="34" charset="0"/>
              </a:rPr>
              <a:t>Casual Linear Transformer</a:t>
            </a:r>
            <a:endParaRPr lang="vi-VN" sz="1600" b="1" dirty="0"/>
          </a:p>
        </p:txBody>
      </p:sp>
      <p:sp>
        <p:nvSpPr>
          <p:cNvPr id="13" name="Slide Number Placeholder 12">
            <a:extLst>
              <a:ext uri="{FF2B5EF4-FFF2-40B4-BE49-F238E27FC236}">
                <a16:creationId xmlns:a16="http://schemas.microsoft.com/office/drawing/2014/main" id="{27A96474-014A-14D6-A395-BB5E998A3ACB}"/>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2247631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3.8. </a:t>
            </a:r>
            <a:r>
              <a:rPr lang="en-US" sz="1600" b="1" dirty="0" err="1">
                <a:solidFill>
                  <a:srgbClr val="000000"/>
                </a:solidFill>
                <a:latin typeface="Arial" panose="020B0604020202020204" pitchFamily="34" charset="0"/>
                <a:cs typeface="Arial" panose="020B0604020202020204" pitchFamily="34" charset="0"/>
              </a:rPr>
              <a:t>Hậu</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xử</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lý</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dữ</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C8A5BAC-ACC9-EEC2-F50F-01D45AFF94F1}"/>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4" name="TextBox 3">
            <a:extLst>
              <a:ext uri="{FF2B5EF4-FFF2-40B4-BE49-F238E27FC236}">
                <a16:creationId xmlns:a16="http://schemas.microsoft.com/office/drawing/2014/main" id="{C73B583A-0097-B724-5246-79B18EEA68C8}"/>
              </a:ext>
            </a:extLst>
          </p:cNvPr>
          <p:cNvSpPr txBox="1"/>
          <p:nvPr/>
        </p:nvSpPr>
        <p:spPr>
          <a:xfrm>
            <a:off x="842805" y="1677872"/>
            <a:ext cx="4984254" cy="2262671"/>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b="1" dirty="0">
                <a:latin typeface="Arial" panose="020B0604020202020204" pitchFamily="34" charset="0"/>
                <a:ea typeface="Times New Roman" panose="02020603050405020304" pitchFamily="18" charset="0"/>
                <a:cs typeface="Arial" panose="020B0604020202020204" pitchFamily="34" charset="0"/>
              </a:rPr>
              <a:t>Vấn đề: </a:t>
            </a:r>
            <a:r>
              <a:rPr lang="vi-VN" sz="1600" dirty="0">
                <a:latin typeface="Arial" panose="020B0604020202020204" pitchFamily="34" charset="0"/>
                <a:ea typeface="Times New Roman" panose="02020603050405020304" pitchFamily="18" charset="0"/>
                <a:cs typeface="Arial" panose="020B0604020202020204" pitchFamily="34" charset="0"/>
              </a:rPr>
              <a:t>Rủi ro dữ liệu sinh ra sai cấu trúc.</a:t>
            </a:r>
          </a:p>
          <a:p>
            <a:pPr marL="342900" indent="-342900" algn="just">
              <a:lnSpc>
                <a:spcPct val="150000"/>
              </a:lnSpc>
              <a:buFont typeface="Wingdings" pitchFamily="2" charset="2"/>
              <a:buChar char="Ø"/>
            </a:pPr>
            <a:r>
              <a:rPr lang="vi-VN" sz="1600" b="1" dirty="0">
                <a:latin typeface="Arial" panose="020B0604020202020204" pitchFamily="34" charset="0"/>
                <a:ea typeface="Times New Roman" panose="02020603050405020304" pitchFamily="18" charset="0"/>
                <a:cs typeface="Arial" panose="020B0604020202020204" pitchFamily="34" charset="0"/>
              </a:rPr>
              <a:t>Giải pháp:</a:t>
            </a:r>
          </a:p>
          <a:p>
            <a:pPr marL="800100" lvl="1" indent="-342900" algn="just">
              <a:lnSpc>
                <a:spcPct val="150000"/>
              </a:lnSpc>
              <a:buFont typeface="Wingdings" pitchFamily="2" charset="2"/>
              <a:buChar char="q"/>
            </a:pPr>
            <a:r>
              <a:rPr lang="vi-VN" sz="1600" dirty="0">
                <a:effectLst/>
                <a:latin typeface="Arial" panose="020B0604020202020204" pitchFamily="34" charset="0"/>
                <a:ea typeface="Times New Roman" panose="02020603050405020304" pitchFamily="18" charset="0"/>
                <a:cs typeface="Arial" panose="020B0604020202020204" pitchFamily="34" charset="0"/>
              </a:rPr>
              <a:t>Dữ liệu = time series = {Các sự kiện MIDI};</a:t>
            </a:r>
            <a:endParaRPr lang="vi-VN" sz="1600"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Tìm vị trí lỗi dựa trên đặc tả.</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Khôi phục cấu trúc tại điểm lỗi;</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Điền giá trị cho các thành phần cấu trúc.</a:t>
            </a:r>
          </a:p>
        </p:txBody>
      </p:sp>
      <p:pic>
        <p:nvPicPr>
          <p:cNvPr id="6" name="Picture 5">
            <a:extLst>
              <a:ext uri="{FF2B5EF4-FFF2-40B4-BE49-F238E27FC236}">
                <a16:creationId xmlns:a16="http://schemas.microsoft.com/office/drawing/2014/main" id="{D0FCBCE5-9367-78ED-E494-3936E660D0C9}"/>
              </a:ext>
            </a:extLst>
          </p:cNvPr>
          <p:cNvPicPr>
            <a:picLocks noChangeAspect="1"/>
          </p:cNvPicPr>
          <p:nvPr/>
        </p:nvPicPr>
        <p:blipFill>
          <a:blip r:embed="rId4"/>
          <a:stretch>
            <a:fillRect/>
          </a:stretch>
        </p:blipFill>
        <p:spPr>
          <a:xfrm>
            <a:off x="6491645" y="871828"/>
            <a:ext cx="4956646" cy="2949205"/>
          </a:xfrm>
          <a:prstGeom prst="rect">
            <a:avLst/>
          </a:prstGeom>
          <a:effectLst>
            <a:outerShdw blurRad="50800" dist="38100" dir="5400000" algn="t" rotWithShape="0">
              <a:prstClr val="black">
                <a:alpha val="10000"/>
              </a:prstClr>
            </a:outerShdw>
          </a:effectLst>
        </p:spPr>
      </p:pic>
      <p:pic>
        <p:nvPicPr>
          <p:cNvPr id="10" name="Picture 9">
            <a:extLst>
              <a:ext uri="{FF2B5EF4-FFF2-40B4-BE49-F238E27FC236}">
                <a16:creationId xmlns:a16="http://schemas.microsoft.com/office/drawing/2014/main" id="{27E2F1DC-0605-6C4F-288D-11C500FFD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14" y="4089219"/>
            <a:ext cx="11320571" cy="2075068"/>
          </a:xfrm>
          <a:prstGeom prst="rect">
            <a:avLst/>
          </a:prstGeom>
          <a:effectLst>
            <a:outerShdw blurRad="50800" dist="38100" dir="8100000" algn="tr" rotWithShape="0">
              <a:prstClr val="black">
                <a:alpha val="10000"/>
              </a:prstClr>
            </a:outerShdw>
          </a:effectLst>
        </p:spPr>
      </p:pic>
      <p:sp>
        <p:nvSpPr>
          <p:cNvPr id="11" name="TextBox 10">
            <a:extLst>
              <a:ext uri="{FF2B5EF4-FFF2-40B4-BE49-F238E27FC236}">
                <a16:creationId xmlns:a16="http://schemas.microsoft.com/office/drawing/2014/main" id="{14748E5D-5E9D-4562-2D66-CB5D1F1C4D42}"/>
              </a:ext>
            </a:extLst>
          </p:cNvPr>
          <p:cNvSpPr txBox="1"/>
          <p:nvPr/>
        </p:nvSpPr>
        <p:spPr>
          <a:xfrm>
            <a:off x="4020047" y="6138258"/>
            <a:ext cx="4151906" cy="375552"/>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Ví dụ minh hoạ quá trình hậu xử lý</a:t>
            </a:r>
          </a:p>
        </p:txBody>
      </p:sp>
      <p:sp>
        <p:nvSpPr>
          <p:cNvPr id="12" name="Slide Number Placeholder 11">
            <a:extLst>
              <a:ext uri="{FF2B5EF4-FFF2-40B4-BE49-F238E27FC236}">
                <a16:creationId xmlns:a16="http://schemas.microsoft.com/office/drawing/2014/main" id="{0E341677-22B1-7577-AA01-9161BA93DBF6}"/>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156691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593122"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3.9. </a:t>
            </a:r>
            <a:r>
              <a:rPr lang="en-US" sz="1600" b="1" dirty="0" err="1">
                <a:solidFill>
                  <a:srgbClr val="000000"/>
                </a:solidFill>
                <a:latin typeface="Arial" panose="020B0604020202020204" pitchFamily="34" charset="0"/>
                <a:cs typeface="Arial" panose="020B0604020202020204" pitchFamily="34" charset="0"/>
              </a:rPr>
              <a:t>Đánh</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giá</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mô</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hình</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5409E41-FCA3-340B-1A52-AD07591B2A94}"/>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4" name="TextBox 3">
            <a:extLst>
              <a:ext uri="{FF2B5EF4-FFF2-40B4-BE49-F238E27FC236}">
                <a16:creationId xmlns:a16="http://schemas.microsoft.com/office/drawing/2014/main" id="{F1BDC334-8B0F-3F1A-A90D-07F8E55AC2B9}"/>
              </a:ext>
            </a:extLst>
          </p:cNvPr>
          <p:cNvSpPr txBox="1"/>
          <p:nvPr/>
        </p:nvSpPr>
        <p:spPr>
          <a:xfrm>
            <a:off x="859089" y="1679893"/>
            <a:ext cx="9113995" cy="4109330"/>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dirty="0">
                <a:latin typeface="Arial"/>
                <a:cs typeface="Arial"/>
              </a:rPr>
              <a:t>Objective Evaluation:</a:t>
            </a:r>
          </a:p>
          <a:p>
            <a:pPr marL="800100" lvl="1" indent="-342900" algn="just">
              <a:lnSpc>
                <a:spcPct val="150000"/>
              </a:lnSpc>
              <a:buFont typeface="Courier New" pitchFamily="2" charset="2"/>
              <a:buChar char="o"/>
            </a:pPr>
            <a:r>
              <a:rPr lang="vi-VN" sz="1600" dirty="0">
                <a:latin typeface="Arial"/>
                <a:cs typeface="Arial"/>
              </a:rPr>
              <a:t>Micro: </a:t>
            </a:r>
            <a:r>
              <a:rPr lang="vi-VN" sz="1600" dirty="0">
                <a:latin typeface="Arial"/>
                <a:ea typeface="+mn-lt"/>
                <a:cs typeface="Arial"/>
              </a:rPr>
              <a:t>Tính toán các số liệu accuracy cho từng nhãn riêng lẻ, rồi lấy trung bình. Ưu tiên khi muốn đảm bảo mỗi nhãn đều được đánh giá công bằng, không bị các nhãn lớn lấn át.</a:t>
            </a:r>
            <a:endParaRPr lang="en-US" sz="1600" dirty="0">
              <a:latin typeface="Arial"/>
              <a:ea typeface="+mn-lt"/>
              <a:cs typeface="Arial"/>
            </a:endParaRPr>
          </a:p>
          <a:p>
            <a:pPr marL="800100" lvl="1" indent="-342900" algn="just">
              <a:lnSpc>
                <a:spcPct val="150000"/>
              </a:lnSpc>
              <a:buFont typeface="Courier New" pitchFamily="2" charset="2"/>
              <a:buChar char="o"/>
            </a:pPr>
            <a:r>
              <a:rPr lang="vi-VN" sz="1600" dirty="0">
                <a:latin typeface="Arial"/>
                <a:cs typeface="Arial"/>
              </a:rPr>
              <a:t>Macro: </a:t>
            </a:r>
            <a:r>
              <a:rPr lang="vi-VN" sz="1600" dirty="0">
                <a:latin typeface="Arial"/>
                <a:ea typeface="+mn-lt"/>
                <a:cs typeface="Arial"/>
              </a:rPr>
              <a:t>Tính toán các số liệu accuracy trên toàn bộ các dự đoán, coi tất cả nhãn như một tập hợp lớn. Ưu tiên khi quan tâm đến hiệu suất tổng thể.</a:t>
            </a:r>
          </a:p>
          <a:p>
            <a:pPr marL="800100" lvl="1" indent="-342900" algn="just">
              <a:lnSpc>
                <a:spcPct val="150000"/>
              </a:lnSpc>
              <a:buFont typeface="Courier New" pitchFamily="2" charset="2"/>
              <a:buChar char="o"/>
            </a:pPr>
            <a:endParaRPr lang="vi-VN" sz="1600" dirty="0">
              <a:latin typeface="Arial"/>
              <a:ea typeface="+mn-lt"/>
              <a:cs typeface="Arial"/>
            </a:endParaRPr>
          </a:p>
          <a:p>
            <a:pPr lvl="1" algn="just">
              <a:lnSpc>
                <a:spcPct val="150000"/>
              </a:lnSpc>
            </a:pPr>
            <a:endParaRPr lang="vi-VN" sz="1600" dirty="0">
              <a:latin typeface="Arial"/>
              <a:ea typeface="+mn-lt"/>
              <a:cs typeface="Arial"/>
            </a:endParaRPr>
          </a:p>
          <a:p>
            <a:pPr marL="800100" lvl="1" indent="-342900" algn="just">
              <a:lnSpc>
                <a:spcPct val="150000"/>
              </a:lnSpc>
              <a:buFont typeface="Courier New" pitchFamily="2" charset="2"/>
              <a:buChar char="o"/>
            </a:pPr>
            <a:r>
              <a:rPr lang="vi-VN" sz="1600" dirty="0">
                <a:latin typeface="Arial"/>
                <a:cs typeface="Arial"/>
              </a:rPr>
              <a:t>Đánh giá dựa trên các đặc tính kỹ thuật.</a:t>
            </a:r>
          </a:p>
          <a:p>
            <a:pPr marL="342900" indent="-342900" algn="just">
              <a:lnSpc>
                <a:spcPct val="150000"/>
              </a:lnSpc>
              <a:buFont typeface="Wingdings" pitchFamily="2" charset="2"/>
              <a:buChar char="Ø"/>
            </a:pPr>
            <a:endParaRPr lang="vi-VN" sz="1600" dirty="0">
              <a:latin typeface="Arial"/>
              <a:cs typeface="Arial"/>
            </a:endParaRPr>
          </a:p>
          <a:p>
            <a:pPr marL="342900" indent="-342900" algn="just">
              <a:lnSpc>
                <a:spcPct val="150000"/>
              </a:lnSpc>
              <a:buFont typeface="Wingdings" pitchFamily="2" charset="2"/>
              <a:buChar char="Ø"/>
            </a:pPr>
            <a:r>
              <a:rPr lang="vi-VN" sz="1600" dirty="0">
                <a:latin typeface="Arial"/>
                <a:cs typeface="Arial"/>
              </a:rPr>
              <a:t>Subjective Evaluation:</a:t>
            </a:r>
          </a:p>
          <a:p>
            <a:pPr marL="800100" lvl="1" indent="-342900" algn="just">
              <a:lnSpc>
                <a:spcPct val="150000"/>
              </a:lnSpc>
              <a:buFont typeface="Courier New" pitchFamily="2" charset="2"/>
              <a:buChar char="o"/>
            </a:pPr>
            <a:r>
              <a:rPr lang="vi-VN" sz="1600" dirty="0">
                <a:latin typeface="Arial"/>
                <a:cs typeface="Arial"/>
              </a:rPr>
              <a:t> Đánh giá dựa trên cảm nhận.</a:t>
            </a:r>
            <a:endParaRPr lang="vi-VN" dirty="0">
              <a:cs typeface="Arial" panose="020B0604020202020204" pitchFamily="34" charset="0"/>
            </a:endParaRPr>
          </a:p>
        </p:txBody>
      </p:sp>
      <p:pic>
        <p:nvPicPr>
          <p:cNvPr id="6" name="Picture 5">
            <a:extLst>
              <a:ext uri="{FF2B5EF4-FFF2-40B4-BE49-F238E27FC236}">
                <a16:creationId xmlns:a16="http://schemas.microsoft.com/office/drawing/2014/main" id="{1E04DEE2-B10F-B9C3-A72A-C6AEF1886507}"/>
              </a:ext>
            </a:extLst>
          </p:cNvPr>
          <p:cNvPicPr>
            <a:picLocks noChangeAspect="1"/>
          </p:cNvPicPr>
          <p:nvPr/>
        </p:nvPicPr>
        <p:blipFill>
          <a:blip r:embed="rId4"/>
          <a:stretch>
            <a:fillRect/>
          </a:stretch>
        </p:blipFill>
        <p:spPr>
          <a:xfrm>
            <a:off x="4639387" y="3498044"/>
            <a:ext cx="3184967" cy="832435"/>
          </a:xfrm>
          <a:prstGeom prst="rect">
            <a:avLst/>
          </a:prstGeom>
        </p:spPr>
      </p:pic>
      <p:sp>
        <p:nvSpPr>
          <p:cNvPr id="10" name="Slide Number Placeholder 9">
            <a:extLst>
              <a:ext uri="{FF2B5EF4-FFF2-40B4-BE49-F238E27FC236}">
                <a16:creationId xmlns:a16="http://schemas.microsoft.com/office/drawing/2014/main" id="{364F2D78-3D5E-9EEB-C21C-AEBEF2512602}"/>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1476164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9B69A5-58BC-9BAB-3086-06906B9C6621}"/>
              </a:ext>
            </a:extLst>
          </p:cNvPr>
          <p:cNvPicPr>
            <a:picLocks noChangeAspect="1"/>
          </p:cNvPicPr>
          <p:nvPr/>
        </p:nvPicPr>
        <p:blipFill>
          <a:blip r:embed="rId3"/>
          <a:stretch>
            <a:fillRect/>
          </a:stretch>
        </p:blipFill>
        <p:spPr>
          <a:xfrm>
            <a:off x="6048387" y="3567772"/>
            <a:ext cx="5809277" cy="2935473"/>
          </a:xfrm>
          <a:prstGeom prst="rect">
            <a:avLst/>
          </a:prstGeom>
        </p:spPr>
      </p:pic>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476960" cy="338554"/>
          </a:xfrm>
          <a:prstGeom prst="rect">
            <a:avLst/>
          </a:prstGeom>
          <a:noFill/>
        </p:spPr>
        <p:txBody>
          <a:bodyPr wrap="non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4.1. </a:t>
            </a:r>
            <a:r>
              <a:rPr lang="en-US" sz="1600" b="1" i="0" u="none" strike="noStrike" dirty="0" err="1">
                <a:solidFill>
                  <a:srgbClr val="000000"/>
                </a:solidFill>
                <a:effectLst/>
                <a:latin typeface="Arial" panose="020B0604020202020204" pitchFamily="34" charset="0"/>
                <a:cs typeface="Arial" panose="020B0604020202020204" pitchFamily="34" charset="0"/>
              </a:rPr>
              <a:t>Kết</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quả</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huấn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luyện</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pic>
        <p:nvPicPr>
          <p:cNvPr id="9" name="Picture 8">
            <a:extLst>
              <a:ext uri="{FF2B5EF4-FFF2-40B4-BE49-F238E27FC236}">
                <a16:creationId xmlns:a16="http://schemas.microsoft.com/office/drawing/2014/main" id="{B44800F6-BDA6-256F-0D97-354A50FED778}"/>
              </a:ext>
            </a:extLst>
          </p:cNvPr>
          <p:cNvPicPr>
            <a:picLocks noChangeAspect="1"/>
          </p:cNvPicPr>
          <p:nvPr/>
        </p:nvPicPr>
        <p:blipFill>
          <a:blip r:embed="rId5"/>
          <a:stretch>
            <a:fillRect/>
          </a:stretch>
        </p:blipFill>
        <p:spPr>
          <a:xfrm>
            <a:off x="897003" y="2496952"/>
            <a:ext cx="4546600" cy="3975100"/>
          </a:xfrm>
          <a:prstGeom prst="rect">
            <a:avLst/>
          </a:prstGeom>
        </p:spPr>
      </p:pic>
      <p:pic>
        <p:nvPicPr>
          <p:cNvPr id="10" name="Picture 9">
            <a:extLst>
              <a:ext uri="{FF2B5EF4-FFF2-40B4-BE49-F238E27FC236}">
                <a16:creationId xmlns:a16="http://schemas.microsoft.com/office/drawing/2014/main" id="{21EFC900-2032-9D22-4792-0814EDC8631F}"/>
              </a:ext>
            </a:extLst>
          </p:cNvPr>
          <p:cNvPicPr>
            <a:picLocks noChangeAspect="1"/>
          </p:cNvPicPr>
          <p:nvPr/>
        </p:nvPicPr>
        <p:blipFill>
          <a:blip r:embed="rId6"/>
          <a:stretch>
            <a:fillRect/>
          </a:stretch>
        </p:blipFill>
        <p:spPr>
          <a:xfrm>
            <a:off x="6852164" y="1079610"/>
            <a:ext cx="5005500" cy="2278533"/>
          </a:xfrm>
          <a:prstGeom prst="rect">
            <a:avLst/>
          </a:prstGeom>
        </p:spPr>
      </p:pic>
      <p:sp>
        <p:nvSpPr>
          <p:cNvPr id="7" name="Slide Number Placeholder 6">
            <a:extLst>
              <a:ext uri="{FF2B5EF4-FFF2-40B4-BE49-F238E27FC236}">
                <a16:creationId xmlns:a16="http://schemas.microsoft.com/office/drawing/2014/main" id="{93282C29-C00E-29A0-F21B-2F480FB1B0C5}"/>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2295157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1451038" cy="338554"/>
          </a:xfrm>
          <a:prstGeom prst="rect">
            <a:avLst/>
          </a:prstGeom>
          <a:noFill/>
        </p:spPr>
        <p:txBody>
          <a:bodyPr wrap="none" lIns="91440" tIns="45720" rIns="91440" bIns="45720" rtlCol="0" anchor="t">
            <a:spAutoFit/>
          </a:bodyPr>
          <a:lstStyle/>
          <a:p>
            <a:r>
              <a:rPr lang="en-US" sz="1600" b="1">
                <a:solidFill>
                  <a:srgbClr val="000000"/>
                </a:solidFill>
                <a:latin typeface="Arial" panose="020B0604020202020204" pitchFamily="34" charset="0"/>
                <a:cs typeface="Arial" panose="020B0604020202020204" pitchFamily="34" charset="0"/>
              </a:rPr>
              <a:t>4.2</a:t>
            </a:r>
            <a:r>
              <a:rPr lang="en-US" sz="1600" b="1" i="0" u="none" strike="noStrike">
                <a:solidFill>
                  <a:srgbClr val="000000"/>
                </a:solidFill>
                <a:effectLst/>
                <a:latin typeface="Arial" panose="020B0604020202020204" pitchFamily="34" charset="0"/>
                <a:cs typeface="Arial" panose="020B0604020202020204" pitchFamily="34" charset="0"/>
              </a:rPr>
              <a:t>. </a:t>
            </a:r>
            <a:r>
              <a:rPr lang="en-US" sz="1600" b="1" err="1">
                <a:solidFill>
                  <a:srgbClr val="000000"/>
                </a:solidFill>
                <a:latin typeface="Arial" panose="020B0604020202020204" pitchFamily="34" charset="0"/>
                <a:cs typeface="Arial" panose="020B0604020202020204" pitchFamily="34" charset="0"/>
              </a:rPr>
              <a:t>Nhận</a:t>
            </a:r>
            <a:r>
              <a:rPr lang="en-US" sz="1600" b="1">
                <a:solidFill>
                  <a:srgbClr val="000000"/>
                </a:solidFill>
                <a:latin typeface="Arial" panose="020B0604020202020204" pitchFamily="34" charset="0"/>
                <a:cs typeface="Arial" panose="020B0604020202020204" pitchFamily="34" charset="0"/>
              </a:rPr>
              <a:t> </a:t>
            </a:r>
            <a:r>
              <a:rPr lang="en-US" sz="1600" b="1" err="1">
                <a:solidFill>
                  <a:srgbClr val="000000"/>
                </a:solidFill>
                <a:latin typeface="Arial" panose="020B0604020202020204" pitchFamily="34" charset="0"/>
                <a:cs typeface="Arial" panose="020B0604020202020204" pitchFamily="34" charset="0"/>
              </a:rPr>
              <a:t>xét</a:t>
            </a:r>
            <a:endParaRPr lang="en-US" sz="1600" b="1" i="0" u="none" strike="noStrike" err="1">
              <a:solidFill>
                <a:srgbClr val="000000"/>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2C86A9C-0E87-3C6B-407A-3106CCE86B4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graphicFrame>
        <p:nvGraphicFramePr>
          <p:cNvPr id="5" name="Table 4">
            <a:extLst>
              <a:ext uri="{FF2B5EF4-FFF2-40B4-BE49-F238E27FC236}">
                <a16:creationId xmlns:a16="http://schemas.microsoft.com/office/drawing/2014/main" id="{8CEBD4AB-FBF3-0B01-3033-3F59473ED993}"/>
              </a:ext>
            </a:extLst>
          </p:cNvPr>
          <p:cNvGraphicFramePr>
            <a:graphicFrameLocks noGrp="1"/>
          </p:cNvGraphicFramePr>
          <p:nvPr>
            <p:extLst>
              <p:ext uri="{D42A27DB-BD31-4B8C-83A1-F6EECF244321}">
                <p14:modId xmlns:p14="http://schemas.microsoft.com/office/powerpoint/2010/main" val="3536175465"/>
              </p:ext>
            </p:extLst>
          </p:nvPr>
        </p:nvGraphicFramePr>
        <p:xfrm>
          <a:off x="2011680" y="2526523"/>
          <a:ext cx="8168640" cy="2062475"/>
        </p:xfrm>
        <a:graphic>
          <a:graphicData uri="http://schemas.openxmlformats.org/drawingml/2006/table">
            <a:tbl>
              <a:tblPr firstRow="1" bandRow="1">
                <a:tableStyleId>{5940675A-B579-460E-94D1-54222C63F5DA}</a:tableStyleId>
              </a:tblPr>
              <a:tblGrid>
                <a:gridCol w="2235005">
                  <a:extLst>
                    <a:ext uri="{9D8B030D-6E8A-4147-A177-3AD203B41FA5}">
                      <a16:colId xmlns:a16="http://schemas.microsoft.com/office/drawing/2014/main" val="3625167995"/>
                    </a:ext>
                  </a:extLst>
                </a:gridCol>
                <a:gridCol w="2910253">
                  <a:extLst>
                    <a:ext uri="{9D8B030D-6E8A-4147-A177-3AD203B41FA5}">
                      <a16:colId xmlns:a16="http://schemas.microsoft.com/office/drawing/2014/main" val="467396247"/>
                    </a:ext>
                  </a:extLst>
                </a:gridCol>
                <a:gridCol w="3023382">
                  <a:extLst>
                    <a:ext uri="{9D8B030D-6E8A-4147-A177-3AD203B41FA5}">
                      <a16:colId xmlns:a16="http://schemas.microsoft.com/office/drawing/2014/main" val="1018975718"/>
                    </a:ext>
                  </a:extLst>
                </a:gridCol>
              </a:tblGrid>
              <a:tr h="370840">
                <a:tc>
                  <a:txBody>
                    <a:bodyPr/>
                    <a:lstStyle/>
                    <a:p>
                      <a:r>
                        <a:rPr lang="en-US" sz="1600" b="1" dirty="0" err="1">
                          <a:latin typeface="Arial" panose="020B0604020202020204" pitchFamily="34" charset="0"/>
                          <a:cs typeface="Arial" panose="020B0604020202020204" pitchFamily="34" charset="0"/>
                        </a:rPr>
                        <a:t>Tiêu</a:t>
                      </a:r>
                      <a:r>
                        <a:rPr lang="en-US" sz="1600" b="1" dirty="0">
                          <a:latin typeface="Arial" panose="020B0604020202020204" pitchFamily="34" charset="0"/>
                          <a:cs typeface="Arial" panose="020B0604020202020204" pitchFamily="34" charset="0"/>
                        </a:rPr>
                        <a:t> Chí</a:t>
                      </a:r>
                    </a:p>
                  </a:txBody>
                  <a:tcPr/>
                </a:tc>
                <a:tc>
                  <a:txBody>
                    <a:bodyPr/>
                    <a:lstStyle/>
                    <a:p>
                      <a:r>
                        <a:rPr lang="en-US" sz="1600" b="1">
                          <a:latin typeface="Arial" panose="020B0604020202020204" pitchFamily="34" charset="0"/>
                          <a:cs typeface="Arial" panose="020B0604020202020204" pitchFamily="34" charset="0"/>
                        </a:rPr>
                        <a:t>GPT2 </a:t>
                      </a:r>
                      <a:r>
                        <a:rPr lang="en-US" sz="1600" b="1" err="1">
                          <a:latin typeface="Arial" panose="020B0604020202020204" pitchFamily="34" charset="0"/>
                          <a:cs typeface="Arial" panose="020B0604020202020204" pitchFamily="34" charset="0"/>
                        </a:rPr>
                        <a:t>LoRA</a:t>
                      </a:r>
                    </a:p>
                  </a:txBody>
                  <a:tcPr/>
                </a:tc>
                <a:tc>
                  <a:txBody>
                    <a:bodyPr/>
                    <a:lstStyle/>
                    <a:p>
                      <a:r>
                        <a:rPr lang="en-US" sz="1600" b="1" err="1">
                          <a:latin typeface="Arial" panose="020B0604020202020204" pitchFamily="34" charset="0"/>
                          <a:cs typeface="Arial" panose="020B0604020202020204" pitchFamily="34" charset="0"/>
                        </a:rPr>
                        <a:t>Fairseq</a:t>
                      </a:r>
                    </a:p>
                  </a:txBody>
                  <a:tcPr/>
                </a:tc>
                <a:extLst>
                  <a:ext uri="{0D108BD9-81ED-4DB2-BD59-A6C34878D82A}">
                    <a16:rowId xmlns:a16="http://schemas.microsoft.com/office/drawing/2014/main" val="3751680602"/>
                  </a:ext>
                </a:extLst>
              </a:tr>
              <a:tr h="370840">
                <a:tc>
                  <a:txBody>
                    <a:bodyPr/>
                    <a:lstStyle/>
                    <a:p>
                      <a:r>
                        <a:rPr lang="en-US" sz="1600" dirty="0">
                          <a:latin typeface="Arial" panose="020B0604020202020204" pitchFamily="34" charset="0"/>
                          <a:cs typeface="Arial" panose="020B0604020202020204" pitchFamily="34" charset="0"/>
                        </a:rPr>
                        <a:t>Subjective Evaluation</a:t>
                      </a:r>
                    </a:p>
                  </a:txBody>
                  <a:tcPr/>
                </a:tc>
                <a:tc>
                  <a:txBody>
                    <a:bodyPr/>
                    <a:lstStyle/>
                    <a:p>
                      <a:r>
                        <a:rPr lang="en-US" sz="1600" dirty="0">
                          <a:latin typeface="Arial" panose="020B0604020202020204" pitchFamily="34" charset="0"/>
                          <a:cs typeface="Arial" panose="020B0604020202020204" pitchFamily="34" charset="0"/>
                        </a:rPr>
                        <a:t>Nghe hay </a:t>
                      </a:r>
                      <a:r>
                        <a:rPr lang="en-US" sz="1600" dirty="0" err="1">
                          <a:latin typeface="Arial" panose="020B0604020202020204" pitchFamily="34" charset="0"/>
                          <a:cs typeface="Arial" panose="020B0604020202020204" pitchFamily="34" charset="0"/>
                        </a:rPr>
                        <a:t>hơn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chính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xác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Fairseq</a:t>
                      </a:r>
                      <a:endParaRPr lang="en-US" sz="1600" dirty="0">
                        <a:latin typeface="Arial" panose="020B0604020202020204" pitchFamily="34" charset="0"/>
                        <a:cs typeface="Arial" panose="020B0604020202020204" pitchFamily="34" charset="0"/>
                      </a:endParaRPr>
                    </a:p>
                  </a:txBody>
                  <a:tcPr/>
                </a:tc>
                <a:tc>
                  <a:txBody>
                    <a:bodyPr/>
                    <a:lstStyle/>
                    <a:p>
                      <a:pPr lvl="0" algn="l">
                        <a:lnSpc>
                          <a:spcPct val="100000"/>
                        </a:lnSpc>
                        <a:spcBef>
                          <a:spcPts val="0"/>
                        </a:spcBef>
                        <a:spcAft>
                          <a:spcPts val="0"/>
                        </a:spcAft>
                        <a:buNone/>
                      </a:pPr>
                      <a:r>
                        <a:rPr lang="en-US" sz="1600" b="0" i="0" u="none" strike="noStrike" noProof="0">
                          <a:solidFill>
                            <a:srgbClr val="000000"/>
                          </a:solidFill>
                          <a:latin typeface="Arial" panose="020B0604020202020204" pitchFamily="34" charset="0"/>
                          <a:cs typeface="Arial" panose="020B0604020202020204" pitchFamily="34" charset="0"/>
                        </a:rPr>
                        <a:t>Nghe bị </a:t>
                      </a:r>
                      <a:r>
                        <a:rPr lang="en-US" sz="1600" b="0" i="0" u="none" strike="noStrike" noProof="0" err="1">
                          <a:solidFill>
                            <a:srgbClr val="000000"/>
                          </a:solidFill>
                          <a:latin typeface="Arial" panose="020B0604020202020204" pitchFamily="34" charset="0"/>
                          <a:cs typeface="Arial" panose="020B0604020202020204" pitchFamily="34" charset="0"/>
                        </a:rPr>
                        <a:t>giật</a:t>
                      </a:r>
                      <a:r>
                        <a:rPr lang="en-US" sz="1600" b="0" i="0" u="none" strike="noStrike" noProof="0">
                          <a:solidFill>
                            <a:srgbClr val="000000"/>
                          </a:solidFill>
                          <a:latin typeface="Arial" panose="020B0604020202020204" pitchFamily="34" charset="0"/>
                          <a:cs typeface="Arial" panose="020B0604020202020204" pitchFamily="34" charset="0"/>
                        </a:rPr>
                        <a:t>, </a:t>
                      </a:r>
                      <a:r>
                        <a:rPr lang="en-US" sz="1600" b="0" i="0" u="none" strike="noStrike" noProof="0" err="1">
                          <a:solidFill>
                            <a:srgbClr val="000000"/>
                          </a:solidFill>
                          <a:latin typeface="Arial" panose="020B0604020202020204" pitchFamily="34" charset="0"/>
                          <a:cs typeface="Arial" panose="020B0604020202020204" pitchFamily="34" charset="0"/>
                        </a:rPr>
                        <a:t>không</a:t>
                      </a:r>
                      <a:r>
                        <a:rPr lang="en-US" sz="1600" b="0" i="0" u="none" strike="noStrike" noProof="0">
                          <a:solidFill>
                            <a:srgbClr val="000000"/>
                          </a:solidFill>
                          <a:latin typeface="Arial" panose="020B0604020202020204" pitchFamily="34" charset="0"/>
                          <a:cs typeface="Arial" panose="020B0604020202020204" pitchFamily="34" charset="0"/>
                        </a:rPr>
                        <a:t> </a:t>
                      </a:r>
                      <a:r>
                        <a:rPr lang="en-US" sz="1600" b="0" i="0" u="none" strike="noStrike" noProof="0" err="1">
                          <a:solidFill>
                            <a:srgbClr val="000000"/>
                          </a:solidFill>
                          <a:latin typeface="Arial" panose="020B0604020202020204" pitchFamily="34" charset="0"/>
                          <a:cs typeface="Arial" panose="020B0604020202020204" pitchFamily="34" charset="0"/>
                        </a:rPr>
                        <a:t>mượt</a:t>
                      </a:r>
                      <a:r>
                        <a:rPr lang="en-US" sz="1600" b="0" i="0" u="none" strike="noStrike" noProof="0">
                          <a:solidFill>
                            <a:srgbClr val="000000"/>
                          </a:solidFill>
                          <a:latin typeface="Arial" panose="020B0604020202020204" pitchFamily="34" charset="0"/>
                          <a:cs typeface="Arial" panose="020B0604020202020204" pitchFamily="34" charset="0"/>
                        </a:rPr>
                        <a:t>.</a:t>
                      </a:r>
                    </a:p>
                    <a:p>
                      <a:pPr lvl="0">
                        <a:buNone/>
                      </a:pPr>
                      <a:endParaRPr lang="en-US" sz="16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51126626"/>
                  </a:ext>
                </a:extLst>
              </a:tr>
              <a:tr h="370839">
                <a:tc>
                  <a:txBody>
                    <a:bodyPr/>
                    <a:lstStyle/>
                    <a:p>
                      <a:pPr lvl="0">
                        <a:buNone/>
                      </a:pPr>
                      <a:r>
                        <a:rPr lang="en-US" sz="1600" err="1">
                          <a:latin typeface="Arial" panose="020B0604020202020204" pitchFamily="34" charset="0"/>
                          <a:cs typeface="Arial" panose="020B0604020202020204" pitchFamily="34" charset="0"/>
                        </a:rPr>
                        <a:t>Kích</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thước</a:t>
                      </a:r>
                    </a:p>
                  </a:txBody>
                  <a:tcPr/>
                </a:tc>
                <a:tc>
                  <a:txBody>
                    <a:bodyPr/>
                    <a:lstStyle/>
                    <a:p>
                      <a:pPr lvl="0">
                        <a:buNone/>
                      </a:pPr>
                      <a:r>
                        <a:rPr lang="en-US" sz="1600" dirty="0">
                          <a:latin typeface="Arial" panose="020B0604020202020204" pitchFamily="34" charset="0"/>
                          <a:cs typeface="Arial" panose="020B0604020202020204" pitchFamily="34" charset="0"/>
                        </a:rPr>
                        <a:t>900MB, </a:t>
                      </a:r>
                      <a:r>
                        <a:rPr lang="en-US" sz="1600" dirty="0" err="1">
                          <a:latin typeface="Arial" panose="020B0604020202020204" pitchFamily="34" charset="0"/>
                          <a:cs typeface="Arial" panose="020B0604020202020204" pitchFamily="34" charset="0"/>
                        </a:rPr>
                        <a:t>nhỏ</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Fairseq</a:t>
                      </a:r>
                      <a:endParaRPr lang="en-US" sz="1600" dirty="0">
                        <a:latin typeface="Arial" panose="020B0604020202020204" pitchFamily="34" charset="0"/>
                        <a:cs typeface="Arial" panose="020B0604020202020204" pitchFamily="34" charset="0"/>
                      </a:endParaRPr>
                    </a:p>
                  </a:txBody>
                  <a:tcPr/>
                </a:tc>
                <a:tc>
                  <a:txBody>
                    <a:bodyPr/>
                    <a:lstStyle/>
                    <a:p>
                      <a:pPr lvl="0">
                        <a:buNone/>
                      </a:pPr>
                      <a:r>
                        <a:rPr lang="en-US" sz="1600" dirty="0">
                          <a:latin typeface="Arial" panose="020B0604020202020204" pitchFamily="34" charset="0"/>
                          <a:cs typeface="Arial" panose="020B0604020202020204" pitchFamily="34" charset="0"/>
                        </a:rPr>
                        <a:t>2.8GB, </a:t>
                      </a:r>
                      <a:r>
                        <a:rPr lang="en-US" sz="1600" dirty="0" err="1">
                          <a:latin typeface="Arial" panose="020B0604020202020204" pitchFamily="34" charset="0"/>
                          <a:cs typeface="Arial" panose="020B0604020202020204" pitchFamily="34" charset="0"/>
                        </a:rPr>
                        <a:t>lớn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hớn</a:t>
                      </a:r>
                      <a:r>
                        <a:rPr lang="en-US" sz="1600" dirty="0">
                          <a:latin typeface="Arial" panose="020B0604020202020204" pitchFamily="34" charset="0"/>
                          <a:cs typeface="Arial" panose="020B0604020202020204" pitchFamily="34" charset="0"/>
                        </a:rPr>
                        <a:t> GPT2 </a:t>
                      </a:r>
                      <a:r>
                        <a:rPr lang="en-US" sz="1600" dirty="0" err="1">
                          <a:latin typeface="Arial" panose="020B0604020202020204" pitchFamily="34" charset="0"/>
                          <a:cs typeface="Arial" panose="020B0604020202020204" pitchFamily="34" charset="0"/>
                        </a:rPr>
                        <a:t>LoRA</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77626550"/>
                  </a:ext>
                </a:extLst>
              </a:tr>
              <a:tr h="370838">
                <a:tc>
                  <a:txBody>
                    <a:bodyPr/>
                    <a:lstStyle/>
                    <a:p>
                      <a:pPr lvl="0">
                        <a:buNone/>
                      </a:pPr>
                      <a:r>
                        <a:rPr lang="en-US" sz="1600" err="1">
                          <a:latin typeface="Arial" panose="020B0604020202020204" pitchFamily="34" charset="0"/>
                          <a:cs typeface="Arial" panose="020B0604020202020204" pitchFamily="34" charset="0"/>
                        </a:rPr>
                        <a:t>Thời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gian</a:t>
                      </a:r>
                      <a:r>
                        <a:rPr lang="en-US" sz="1600">
                          <a:latin typeface="Arial" panose="020B0604020202020204" pitchFamily="34" charset="0"/>
                          <a:cs typeface="Arial" panose="020B0604020202020204" pitchFamily="34" charset="0"/>
                        </a:rPr>
                        <a:t> inference</a:t>
                      </a:r>
                    </a:p>
                  </a:txBody>
                  <a:tcPr/>
                </a:tc>
                <a:tc>
                  <a:txBody>
                    <a:bodyPr/>
                    <a:lstStyle/>
                    <a:p>
                      <a:pPr lvl="0">
                        <a:buNone/>
                      </a:pPr>
                      <a:r>
                        <a:rPr lang="en-US" sz="1600">
                          <a:latin typeface="Arial" panose="020B0604020202020204" pitchFamily="34" charset="0"/>
                          <a:cs typeface="Arial" panose="020B0604020202020204" pitchFamily="34" charset="0"/>
                        </a:rPr>
                        <a:t>Nhanh</a:t>
                      </a:r>
                    </a:p>
                  </a:txBody>
                  <a:tcPr/>
                </a:tc>
                <a:tc>
                  <a:txBody>
                    <a:bodyPr/>
                    <a:lstStyle/>
                    <a:p>
                      <a:pPr lvl="0">
                        <a:buNone/>
                      </a:pPr>
                      <a:r>
                        <a:rPr lang="en-US" sz="1600" err="1">
                          <a:latin typeface="Arial" panose="020B0604020202020204" pitchFamily="34" charset="0"/>
                          <a:cs typeface="Arial" panose="020B0604020202020204" pitchFamily="34" charset="0"/>
                        </a:rPr>
                        <a:t>Chậm</a:t>
                      </a:r>
                    </a:p>
                  </a:txBody>
                  <a:tcPr/>
                </a:tc>
                <a:extLst>
                  <a:ext uri="{0D108BD9-81ED-4DB2-BD59-A6C34878D82A}">
                    <a16:rowId xmlns:a16="http://schemas.microsoft.com/office/drawing/2014/main" val="4198693313"/>
                  </a:ext>
                </a:extLst>
              </a:tr>
              <a:tr h="370838">
                <a:tc>
                  <a:txBody>
                    <a:bodyPr/>
                    <a:lstStyle/>
                    <a:p>
                      <a:pPr lvl="0">
                        <a:buNone/>
                      </a:pPr>
                      <a:r>
                        <a:rPr lang="en-US" sz="1600" err="1">
                          <a:latin typeface="Arial" panose="020B0604020202020204" pitchFamily="34" charset="0"/>
                          <a:cs typeface="Arial" panose="020B0604020202020204" pitchFamily="34" charset="0"/>
                        </a:rPr>
                        <a:t>Cài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đặt</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môi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trường</a:t>
                      </a:r>
                    </a:p>
                  </a:txBody>
                  <a:tcPr/>
                </a:tc>
                <a:tc>
                  <a:txBody>
                    <a:bodyPr/>
                    <a:lstStyle/>
                    <a:p>
                      <a:pPr lvl="0">
                        <a:buNone/>
                      </a:pPr>
                      <a:r>
                        <a:rPr lang="en-US" sz="1600" err="1">
                          <a:latin typeface="Arial" panose="020B0604020202020204" pitchFamily="34" charset="0"/>
                          <a:cs typeface="Arial" panose="020B0604020202020204" pitchFamily="34" charset="0"/>
                        </a:rPr>
                        <a:t>Đơn</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giản</a:t>
                      </a:r>
                    </a:p>
                  </a:txBody>
                  <a:tcPr/>
                </a:tc>
                <a:tc>
                  <a:txBody>
                    <a:bodyPr/>
                    <a:lstStyle/>
                    <a:p>
                      <a:pPr lvl="0">
                        <a:buNone/>
                      </a:pPr>
                      <a:r>
                        <a:rPr lang="en-US" sz="1600" dirty="0" err="1">
                          <a:latin typeface="Arial" panose="020B0604020202020204" pitchFamily="34" charset="0"/>
                          <a:cs typeface="Arial" panose="020B0604020202020204" pitchFamily="34" charset="0"/>
                        </a:rPr>
                        <a:t>Nhiều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thư</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phức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tạp</a:t>
                      </a:r>
                      <a:r>
                        <a:rPr lang="en-US" sz="16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4210530752"/>
                  </a:ext>
                </a:extLst>
              </a:tr>
            </a:tbl>
          </a:graphicData>
        </a:graphic>
      </p:graphicFrame>
      <p:sp>
        <p:nvSpPr>
          <p:cNvPr id="12" name="TextBox 11">
            <a:extLst>
              <a:ext uri="{FF2B5EF4-FFF2-40B4-BE49-F238E27FC236}">
                <a16:creationId xmlns:a16="http://schemas.microsoft.com/office/drawing/2014/main" id="{28C522E6-5901-3FFA-3580-731DF759686F}"/>
              </a:ext>
            </a:extLst>
          </p:cNvPr>
          <p:cNvSpPr txBox="1"/>
          <p:nvPr/>
        </p:nvSpPr>
        <p:spPr>
          <a:xfrm>
            <a:off x="2760221" y="4649551"/>
            <a:ext cx="6662023" cy="416011"/>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sz="1600" b="1" dirty="0"/>
              <a:t>Đánh giá hai mô hình dựa trên các tiêu chí khác nhau</a:t>
            </a:r>
            <a:endParaRPr lang="en-US" dirty="0"/>
          </a:p>
        </p:txBody>
      </p:sp>
      <p:sp>
        <p:nvSpPr>
          <p:cNvPr id="9" name="Slide Number Placeholder 8">
            <a:extLst>
              <a:ext uri="{FF2B5EF4-FFF2-40B4-BE49-F238E27FC236}">
                <a16:creationId xmlns:a16="http://schemas.microsoft.com/office/drawing/2014/main" id="{F01CE678-C695-9A9D-1E7B-4A1B4D506C86}"/>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2116494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66794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4. Kết quả thí nghiệm</a:t>
            </a:r>
          </a:p>
        </p:txBody>
      </p:sp>
      <p:sp>
        <p:nvSpPr>
          <p:cNvPr id="6" name="TextBox 5">
            <a:extLst>
              <a:ext uri="{FF2B5EF4-FFF2-40B4-BE49-F238E27FC236}">
                <a16:creationId xmlns:a16="http://schemas.microsoft.com/office/drawing/2014/main" id="{74565358-6750-FE08-AB5A-27CC282FDE22}"/>
              </a:ext>
            </a:extLst>
          </p:cNvPr>
          <p:cNvSpPr txBox="1"/>
          <p:nvPr/>
        </p:nvSpPr>
        <p:spPr>
          <a:xfrm>
            <a:off x="856024" y="1327972"/>
            <a:ext cx="2226892" cy="338554"/>
          </a:xfrm>
          <a:prstGeom prst="rect">
            <a:avLst/>
          </a:prstGeom>
          <a:noFill/>
        </p:spPr>
        <p:txBody>
          <a:bodyPr wrap="none" lIns="91440" tIns="45720" rIns="91440" bIns="45720" rtlCol="0" anchor="t">
            <a:spAutoFit/>
          </a:bodyPr>
          <a:lstStyle/>
          <a:p>
            <a:r>
              <a:rPr lang="en-US" sz="1600" b="1">
                <a:solidFill>
                  <a:srgbClr val="000000"/>
                </a:solidFill>
                <a:latin typeface="Arial"/>
                <a:cs typeface="Arial"/>
              </a:rPr>
              <a:t>4.3</a:t>
            </a:r>
            <a:r>
              <a:rPr lang="en-US" sz="1600" b="1" i="0" u="none" strike="noStrike">
                <a:solidFill>
                  <a:srgbClr val="000000"/>
                </a:solidFill>
                <a:effectLst/>
                <a:latin typeface="Arial"/>
                <a:cs typeface="Arial"/>
              </a:rPr>
              <a:t>. </a:t>
            </a:r>
            <a:r>
              <a:rPr lang="en-US" sz="1600" b="1" i="0" u="none" strike="noStrike" err="1">
                <a:solidFill>
                  <a:srgbClr val="000000"/>
                </a:solidFill>
                <a:effectLst/>
                <a:latin typeface="Arial"/>
                <a:cs typeface="Arial"/>
              </a:rPr>
              <a:t>Phần</a:t>
            </a:r>
            <a:r>
              <a:rPr lang="en-US" sz="1600" b="1" i="0" u="none" strike="noStrike">
                <a:solidFill>
                  <a:srgbClr val="000000"/>
                </a:solidFill>
                <a:effectLst/>
                <a:latin typeface="Arial"/>
                <a:cs typeface="Arial"/>
              </a:rPr>
              <a:t> </a:t>
            </a:r>
            <a:r>
              <a:rPr lang="en-US" sz="1600" b="1" i="0" u="none" strike="noStrike" err="1">
                <a:solidFill>
                  <a:srgbClr val="000000"/>
                </a:solidFill>
                <a:effectLst/>
                <a:latin typeface="Arial"/>
                <a:cs typeface="Arial"/>
              </a:rPr>
              <a:t>mềm</a:t>
            </a:r>
            <a:r>
              <a:rPr lang="en-US" sz="1600" b="1" i="0" u="none" strike="noStrike">
                <a:solidFill>
                  <a:srgbClr val="000000"/>
                </a:solidFill>
                <a:effectLst/>
                <a:latin typeface="Arial"/>
                <a:cs typeface="Arial"/>
              </a:rPr>
              <a:t> demo</a:t>
            </a:r>
          </a:p>
        </p:txBody>
      </p:sp>
      <p:pic>
        <p:nvPicPr>
          <p:cNvPr id="2" name="Picture 1">
            <a:extLst>
              <a:ext uri="{FF2B5EF4-FFF2-40B4-BE49-F238E27FC236}">
                <a16:creationId xmlns:a16="http://schemas.microsoft.com/office/drawing/2014/main" id="{C828D7B3-562D-E4C7-BEE5-6AB77EA2DBCA}"/>
              </a:ext>
            </a:extLst>
          </p:cNvPr>
          <p:cNvPicPr>
            <a:picLocks noChangeAspect="1"/>
          </p:cNvPicPr>
          <p:nvPr/>
        </p:nvPicPr>
        <p:blipFill>
          <a:blip r:embed="rId3"/>
          <a:stretch>
            <a:fillRect/>
          </a:stretch>
        </p:blipFill>
        <p:spPr>
          <a:xfrm>
            <a:off x="2161554" y="1791705"/>
            <a:ext cx="7868891" cy="3738323"/>
          </a:xfrm>
          <a:prstGeom prst="rect">
            <a:avLst/>
          </a:prstGeom>
        </p:spPr>
      </p:pic>
      <p:pic>
        <p:nvPicPr>
          <p:cNvPr id="3" name="Picture 2">
            <a:extLst>
              <a:ext uri="{FF2B5EF4-FFF2-40B4-BE49-F238E27FC236}">
                <a16:creationId xmlns:a16="http://schemas.microsoft.com/office/drawing/2014/main" id="{D6BBBFF9-6C76-0C58-6CA1-E77AFA1299E8}"/>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83742F8E-768B-8453-F065-4EF368B2A34F}"/>
              </a:ext>
            </a:extLst>
          </p:cNvPr>
          <p:cNvSpPr>
            <a:spLocks noGrp="1"/>
          </p:cNvSpPr>
          <p:nvPr>
            <p:ph type="sldNum" sz="quarter" idx="12"/>
          </p:nvPr>
        </p:nvSpPr>
        <p:spPr/>
        <p:txBody>
          <a:bodyPr/>
          <a:lstStyle/>
          <a:p>
            <a:fld id="{330EA680-D336-4FF7-8B7A-9848BB0A1C32}" type="slidenum">
              <a:rPr lang="en-US" smtClean="0"/>
              <a:t>28</a:t>
            </a:fld>
            <a:endParaRPr lang="en-US"/>
          </a:p>
        </p:txBody>
      </p:sp>
      <p:sp>
        <p:nvSpPr>
          <p:cNvPr id="10" name="TextBox 9">
            <a:extLst>
              <a:ext uri="{FF2B5EF4-FFF2-40B4-BE49-F238E27FC236}">
                <a16:creationId xmlns:a16="http://schemas.microsoft.com/office/drawing/2014/main" id="{2E09D0DD-9021-1139-C397-473435022D03}"/>
              </a:ext>
            </a:extLst>
          </p:cNvPr>
          <p:cNvSpPr txBox="1"/>
          <p:nvPr/>
        </p:nvSpPr>
        <p:spPr>
          <a:xfrm>
            <a:off x="2764987" y="5530028"/>
            <a:ext cx="6662023" cy="375552"/>
          </a:xfrm>
          <a:prstGeom prst="rect">
            <a:avLst/>
          </a:prstGeom>
          <a:noFill/>
        </p:spPr>
        <p:txBody>
          <a:bodyPr wrap="square" lIns="91440" tIns="45720" rIns="91440" bIns="45720" rtlCol="0" anchor="t">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Giao diện phần mềm demo</a:t>
            </a:r>
            <a:endParaRPr lang="en-US" dirty="0"/>
          </a:p>
        </p:txBody>
      </p:sp>
    </p:spTree>
    <p:extLst>
      <p:ext uri="{BB962C8B-B14F-4D97-AF65-F5344CB8AC3E}">
        <p14:creationId xmlns:p14="http://schemas.microsoft.com/office/powerpoint/2010/main" val="2114529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2333972"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5. Kết luận</a:t>
            </a:r>
          </a:p>
        </p:txBody>
      </p:sp>
      <p:pic>
        <p:nvPicPr>
          <p:cNvPr id="2" name="Picture 1">
            <a:extLst>
              <a:ext uri="{FF2B5EF4-FFF2-40B4-BE49-F238E27FC236}">
                <a16:creationId xmlns:a16="http://schemas.microsoft.com/office/drawing/2014/main" id="{2D027DD6-A439-260F-FF2F-028CB03DC54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3" name="TextBox 2">
            <a:extLst>
              <a:ext uri="{FF2B5EF4-FFF2-40B4-BE49-F238E27FC236}">
                <a16:creationId xmlns:a16="http://schemas.microsoft.com/office/drawing/2014/main" id="{203887A2-D654-5E29-C249-1E90A5CB4696}"/>
              </a:ext>
            </a:extLst>
          </p:cNvPr>
          <p:cNvSpPr txBox="1"/>
          <p:nvPr/>
        </p:nvSpPr>
        <p:spPr>
          <a:xfrm>
            <a:off x="821759" y="1324386"/>
            <a:ext cx="5049996" cy="1524007"/>
          </a:xfrm>
          <a:prstGeom prst="rect">
            <a:avLst/>
          </a:prstGeom>
          <a:noFill/>
        </p:spPr>
        <p:txBody>
          <a:bodyPr wrap="square" lIns="91440" tIns="45720" rIns="91440" bIns="45720" rtlCol="0" anchor="t">
            <a:spAutoFit/>
          </a:bodyPr>
          <a:lstStyle/>
          <a:p>
            <a:pPr marL="342900" indent="-342900" algn="just">
              <a:lnSpc>
                <a:spcPct val="150000"/>
              </a:lnSpc>
              <a:buFont typeface="Wingdings" pitchFamily="2" charset="2"/>
              <a:buChar char="Ø"/>
            </a:pPr>
            <a:r>
              <a:rPr lang="vi-VN" sz="1600" dirty="0">
                <a:latin typeface="Arial"/>
                <a:ea typeface="Times New Roman" panose="02020603050405020304" pitchFamily="18" charset="0"/>
                <a:cs typeface="Arial"/>
              </a:rPr>
              <a:t>Áp dụng được kiến trúc hai lớp.</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Làm giàu giữ liệu bằng GPT.</a:t>
            </a:r>
            <a:endParaRPr lang="vi-VN" sz="1600" dirty="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Áp dụng LoRA  tối ưu chi phí.</a:t>
            </a:r>
          </a:p>
          <a:p>
            <a:pPr marL="342900" indent="-342900" algn="just">
              <a:lnSpc>
                <a:spcPct val="150000"/>
              </a:lnSpc>
              <a:buFont typeface="Wingdings" pitchFamily="2" charset="2"/>
              <a:buChar char="Ø"/>
            </a:pPr>
            <a:r>
              <a:rPr lang="vi-VN" sz="1600" dirty="0">
                <a:latin typeface="Arial"/>
                <a:cs typeface="Arial"/>
              </a:rPr>
              <a:t>Mang lại nhiều lợi ích cho người làm nhạc.</a:t>
            </a:r>
          </a:p>
        </p:txBody>
      </p:sp>
      <p:sp>
        <p:nvSpPr>
          <p:cNvPr id="7" name="Slide Number Placeholder 6">
            <a:extLst>
              <a:ext uri="{FF2B5EF4-FFF2-40B4-BE49-F238E27FC236}">
                <a16:creationId xmlns:a16="http://schemas.microsoft.com/office/drawing/2014/main" id="{60744978-06FF-79A9-C23E-BECC8EC112CE}"/>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4152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02193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1. Giới thiệu đề tài</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1.1. </a:t>
            </a:r>
            <a:r>
              <a:rPr lang="en-US" sz="1600" b="1" i="0" u="none" strike="noStrike" dirty="0" err="1">
                <a:solidFill>
                  <a:srgbClr val="000000"/>
                </a:solidFill>
                <a:effectLst/>
                <a:latin typeface="Arial" panose="020B0604020202020204" pitchFamily="34" charset="0"/>
                <a:cs typeface="Arial" panose="020B0604020202020204" pitchFamily="34" charset="0"/>
              </a:rPr>
              <a:t>Đặt</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vấn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đề</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9FD5353-49D9-6CA8-A1E2-FAE9C6D3239C}"/>
              </a:ext>
            </a:extLst>
          </p:cNvPr>
          <p:cNvSpPr txBox="1"/>
          <p:nvPr/>
        </p:nvSpPr>
        <p:spPr>
          <a:xfrm>
            <a:off x="6500077"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1.2. </a:t>
            </a:r>
            <a:r>
              <a:rPr lang="en-US" sz="1600" b="1" i="0" u="none" strike="noStrike" dirty="0" err="1">
                <a:solidFill>
                  <a:srgbClr val="000000"/>
                </a:solidFill>
                <a:effectLst/>
                <a:latin typeface="Arial" panose="020B0604020202020204" pitchFamily="34" charset="0"/>
                <a:cs typeface="Arial" panose="020B0604020202020204" pitchFamily="34" charset="0"/>
              </a:rPr>
              <a:t>Mục</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tiêu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FA34279-FEC7-5CB8-B61E-0151CC6FA90A}"/>
              </a:ext>
            </a:extLst>
          </p:cNvPr>
          <p:cNvSpPr txBox="1"/>
          <p:nvPr/>
        </p:nvSpPr>
        <p:spPr>
          <a:xfrm>
            <a:off x="6500078" y="1666526"/>
            <a:ext cx="4976320" cy="1524007"/>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Mô hình sinh nhạc dạng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text-to-midi </a:t>
            </a:r>
            <a:r>
              <a:rPr lang="vi-VN" sz="1600" dirty="0">
                <a:effectLst/>
                <a:latin typeface="Arial" panose="020B0604020202020204" pitchFamily="34" charset="0"/>
                <a:ea typeface="Times New Roman" panose="02020603050405020304" pitchFamily="18" charset="0"/>
                <a:cs typeface="Arial" panose="020B0604020202020204" pitchFamily="34" charset="0"/>
              </a:rPr>
              <a:t>tiếng Anh</a:t>
            </a:r>
          </a:p>
          <a:p>
            <a:pPr marL="34290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Mô hình sinh nhạc dạng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text-to-midi </a:t>
            </a:r>
            <a:r>
              <a:rPr lang="vi-VN" sz="1600" dirty="0">
                <a:effectLst/>
                <a:latin typeface="Arial" panose="020B0604020202020204" pitchFamily="34" charset="0"/>
                <a:ea typeface="Times New Roman" panose="02020603050405020304" pitchFamily="18" charset="0"/>
                <a:cs typeface="Arial" panose="020B0604020202020204" pitchFamily="34" charset="0"/>
              </a:rPr>
              <a:t>tiếng Việt</a:t>
            </a:r>
            <a:endParaRPr lang="en-VN" sz="16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Wingdings" pitchFamily="2" charset="2"/>
              <a:buChar char="Ø"/>
            </a:pPr>
            <a:r>
              <a:rPr lang="en-VN" sz="1600" dirty="0">
                <a:effectLst/>
                <a:latin typeface="Arial" panose="020B0604020202020204" pitchFamily="34" charset="0"/>
                <a:ea typeface="Times New Roman" panose="02020603050405020304" pitchFamily="18" charset="0"/>
                <a:cs typeface="Arial" panose="020B0604020202020204" pitchFamily="34" charset="0"/>
              </a:rPr>
              <a:t>Phần mềm sinh nhạc theo yêu cầu với đối tượng ưu tiên là người làm nhạc.</a:t>
            </a:r>
          </a:p>
        </p:txBody>
      </p:sp>
      <p:sp>
        <p:nvSpPr>
          <p:cNvPr id="6" name="TextBox 5">
            <a:extLst>
              <a:ext uri="{FF2B5EF4-FFF2-40B4-BE49-F238E27FC236}">
                <a16:creationId xmlns:a16="http://schemas.microsoft.com/office/drawing/2014/main" id="{6042ADF2-2900-7EA0-A53E-94C498EFF4AF}"/>
              </a:ext>
            </a:extLst>
          </p:cNvPr>
          <p:cNvSpPr txBox="1"/>
          <p:nvPr/>
        </p:nvSpPr>
        <p:spPr>
          <a:xfrm>
            <a:off x="842804" y="1666526"/>
            <a:ext cx="5253196" cy="1524007"/>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Bài toán sinh nhạc:</a:t>
            </a:r>
            <a:r>
              <a:rPr lang="vi-VN" sz="1600" b="1" dirty="0">
                <a:effectLst/>
                <a:latin typeface="Arial" panose="020B0604020202020204" pitchFamily="34" charset="0"/>
                <a:ea typeface="Times New Roman" panose="02020603050405020304" pitchFamily="18" charset="0"/>
                <a:cs typeface="Arial" panose="020B0604020202020204" pitchFamily="34" charset="0"/>
              </a:rPr>
              <a:t> text-to-audio</a:t>
            </a:r>
            <a:r>
              <a:rPr lang="vi-VN" sz="1600" dirty="0">
                <a:effectLst/>
                <a:latin typeface="Arial" panose="020B0604020202020204" pitchFamily="34" charset="0"/>
                <a:ea typeface="Times New Roman" panose="02020603050405020304" pitchFamily="18" charset="0"/>
                <a:cs typeface="Arial" panose="020B0604020202020204" pitchFamily="34" charset="0"/>
              </a:rPr>
              <a:t> và </a:t>
            </a:r>
            <a:r>
              <a:rPr lang="vi-VN" sz="1600" b="1" dirty="0">
                <a:effectLst/>
                <a:latin typeface="Arial" panose="020B0604020202020204" pitchFamily="34" charset="0"/>
                <a:ea typeface="Times New Roman" panose="02020603050405020304" pitchFamily="18" charset="0"/>
                <a:cs typeface="Arial" panose="020B0604020202020204" pitchFamily="34" charset="0"/>
              </a:rPr>
              <a:t>text-to-midi</a:t>
            </a:r>
            <a:r>
              <a:rPr lang="vi-VN" sz="1600" dirty="0">
                <a:effectLst/>
                <a:latin typeface="Arial" panose="020B0604020202020204" pitchFamily="34" charset="0"/>
                <a:ea typeface="Times New Roman" panose="02020603050405020304" pitchFamily="18" charset="0"/>
                <a:cs typeface="Arial" panose="020B0604020202020204" pitchFamily="34" charset="0"/>
              </a:rPr>
              <a:t>.</a:t>
            </a:r>
            <a:endParaRPr lang="en-VN" sz="16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Bài toán trích xuất và chuyển đổi </a:t>
            </a:r>
            <a:r>
              <a:rPr lang="vi-VN" sz="1600" b="1" dirty="0">
                <a:latin typeface="Arial" panose="020B0604020202020204" pitchFamily="34" charset="0"/>
                <a:cs typeface="Arial" panose="020B0604020202020204" pitchFamily="34" charset="0"/>
              </a:rPr>
              <a:t>mô tả cảm tính</a:t>
            </a:r>
            <a:r>
              <a:rPr lang="vi-VN" sz="1600" dirty="0">
                <a:latin typeface="Arial" panose="020B0604020202020204" pitchFamily="34" charset="0"/>
                <a:cs typeface="Arial" panose="020B0604020202020204" pitchFamily="34" charset="0"/>
              </a:rPr>
              <a:t> thành </a:t>
            </a:r>
            <a:r>
              <a:rPr lang="vi-VN" sz="1600" b="1" dirty="0">
                <a:latin typeface="Arial" panose="020B0604020202020204" pitchFamily="34" charset="0"/>
                <a:cs typeface="Arial" panose="020B0604020202020204" pitchFamily="34" charset="0"/>
              </a:rPr>
              <a:t>đặc tính kỹ thuật</a:t>
            </a:r>
            <a:r>
              <a:rPr lang="vi-VN" sz="1600" dirty="0">
                <a:latin typeface="Arial" panose="020B0604020202020204" pitchFamily="34" charset="0"/>
                <a:cs typeface="Arial" panose="020B0604020202020204" pitchFamily="34" charset="0"/>
              </a:rPr>
              <a:t>.</a:t>
            </a:r>
          </a:p>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Bài toán chuyển </a:t>
            </a:r>
            <a:r>
              <a:rPr lang="vi-VN" sz="1600" b="1" dirty="0">
                <a:latin typeface="Arial" panose="020B0604020202020204" pitchFamily="34" charset="0"/>
                <a:cs typeface="Arial" panose="020B0604020202020204" pitchFamily="34" charset="0"/>
              </a:rPr>
              <a:t>đặc tính kỹ thuật </a:t>
            </a:r>
            <a:r>
              <a:rPr lang="vi-VN" sz="1600" dirty="0">
                <a:latin typeface="Arial" panose="020B0604020202020204" pitchFamily="34" charset="0"/>
                <a:cs typeface="Arial" panose="020B0604020202020204" pitchFamily="34" charset="0"/>
              </a:rPr>
              <a:t>thành </a:t>
            </a:r>
            <a:r>
              <a:rPr lang="vi-VN" sz="1600" b="1" dirty="0">
                <a:latin typeface="Arial" panose="020B0604020202020204" pitchFamily="34" charset="0"/>
                <a:cs typeface="Arial" panose="020B0604020202020204" pitchFamily="34" charset="0"/>
              </a:rPr>
              <a:t>âm nhạc</a:t>
            </a:r>
            <a:r>
              <a:rPr lang="vi-VN" sz="1600" dirty="0">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5FFF71BF-0ECE-8F9C-030B-4AF9879D1923}"/>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pic>
        <p:nvPicPr>
          <p:cNvPr id="12" name="Picture 11">
            <a:extLst>
              <a:ext uri="{FF2B5EF4-FFF2-40B4-BE49-F238E27FC236}">
                <a16:creationId xmlns:a16="http://schemas.microsoft.com/office/drawing/2014/main" id="{B372F6DE-67EE-006B-B1D2-585E0B39B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32" y="3953411"/>
            <a:ext cx="3473644" cy="2399253"/>
          </a:xfrm>
          <a:prstGeom prst="rect">
            <a:avLst/>
          </a:prstGeom>
          <a:effectLst>
            <a:outerShdw blurRad="50800" dist="38100" dir="8100000" algn="tr" rotWithShape="0">
              <a:prstClr val="black">
                <a:alpha val="10000"/>
              </a:prstClr>
            </a:outerShdw>
          </a:effectLst>
        </p:spPr>
      </p:pic>
      <p:pic>
        <p:nvPicPr>
          <p:cNvPr id="13" name="Picture 12">
            <a:extLst>
              <a:ext uri="{FF2B5EF4-FFF2-40B4-BE49-F238E27FC236}">
                <a16:creationId xmlns:a16="http://schemas.microsoft.com/office/drawing/2014/main" id="{28EAE7CF-3E06-9895-03C5-12A356AA5EEE}"/>
              </a:ext>
            </a:extLst>
          </p:cNvPr>
          <p:cNvPicPr>
            <a:picLocks noChangeAspect="1"/>
          </p:cNvPicPr>
          <p:nvPr/>
        </p:nvPicPr>
        <p:blipFill rotWithShape="1">
          <a:blip r:embed="rId5"/>
          <a:srcRect l="476"/>
          <a:stretch/>
        </p:blipFill>
        <p:spPr>
          <a:xfrm>
            <a:off x="4492869" y="3953411"/>
            <a:ext cx="3866536" cy="2405005"/>
          </a:xfrm>
          <a:prstGeom prst="rect">
            <a:avLst/>
          </a:prstGeom>
          <a:effectLst>
            <a:outerShdw blurRad="50800" dist="38100" dir="8100000" algn="tr" rotWithShape="0">
              <a:prstClr val="black">
                <a:alpha val="10000"/>
              </a:prstClr>
            </a:outerShdw>
          </a:effectLst>
        </p:spPr>
      </p:pic>
      <p:pic>
        <p:nvPicPr>
          <p:cNvPr id="14" name="Picture 13">
            <a:extLst>
              <a:ext uri="{FF2B5EF4-FFF2-40B4-BE49-F238E27FC236}">
                <a16:creationId xmlns:a16="http://schemas.microsoft.com/office/drawing/2014/main" id="{ACA3C71D-79DF-1191-293E-F5D86EE3A847}"/>
              </a:ext>
            </a:extLst>
          </p:cNvPr>
          <p:cNvPicPr>
            <a:picLocks noChangeAspect="1"/>
          </p:cNvPicPr>
          <p:nvPr/>
        </p:nvPicPr>
        <p:blipFill>
          <a:blip r:embed="rId6"/>
          <a:stretch>
            <a:fillRect/>
          </a:stretch>
        </p:blipFill>
        <p:spPr>
          <a:xfrm>
            <a:off x="8452698" y="3776131"/>
            <a:ext cx="3023700" cy="2576533"/>
          </a:xfrm>
          <a:prstGeom prst="rect">
            <a:avLst/>
          </a:prstGeom>
          <a:effectLst>
            <a:outerShdw blurRad="50800" dist="38100" dir="8100000" algn="tr" rotWithShape="0">
              <a:prstClr val="black">
                <a:alpha val="10000"/>
              </a:prstClr>
            </a:outerShdw>
          </a:effectLst>
        </p:spPr>
      </p:pic>
      <p:sp>
        <p:nvSpPr>
          <p:cNvPr id="15" name="TextBox 14">
            <a:extLst>
              <a:ext uri="{FF2B5EF4-FFF2-40B4-BE49-F238E27FC236}">
                <a16:creationId xmlns:a16="http://schemas.microsoft.com/office/drawing/2014/main" id="{673F288E-2379-FE97-E8E3-DC4662E1FB62}"/>
              </a:ext>
            </a:extLst>
          </p:cNvPr>
          <p:cNvSpPr txBox="1"/>
          <p:nvPr/>
        </p:nvSpPr>
        <p:spPr>
          <a:xfrm>
            <a:off x="3399713" y="6363694"/>
            <a:ext cx="5392574" cy="375552"/>
          </a:xfrm>
          <a:prstGeom prst="rect">
            <a:avLst/>
          </a:prstGeom>
          <a:noFill/>
        </p:spPr>
        <p:txBody>
          <a:bodyPr wrap="square" rtlCol="0">
            <a:spAutoFit/>
          </a:bodyPr>
          <a:lstStyle/>
          <a:p>
            <a:pPr algn="ctr">
              <a:lnSpc>
                <a:spcPct val="150000"/>
              </a:lnSpc>
            </a:pPr>
            <a:r>
              <a:rPr lang="vi-VN" sz="1400" b="1" dirty="0">
                <a:latin typeface="Arial" panose="020B0604020202020204" pitchFamily="34" charset="0"/>
                <a:cs typeface="Arial" panose="020B0604020202020204" pitchFamily="34" charset="0"/>
              </a:rPr>
              <a:t>Một số giải pháp phần mềm cho bài toán sinh nhạc</a:t>
            </a:r>
          </a:p>
        </p:txBody>
      </p:sp>
      <p:pic>
        <p:nvPicPr>
          <p:cNvPr id="17" name="Picture 16">
            <a:extLst>
              <a:ext uri="{FF2B5EF4-FFF2-40B4-BE49-F238E27FC236}">
                <a16:creationId xmlns:a16="http://schemas.microsoft.com/office/drawing/2014/main" id="{34508BAD-614B-A60B-2231-4A8C1CD0FA9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82" b="92068" l="10000" r="90000">
                        <a14:foregroundMark x1="27222" y1="92068" x2="44000" y2="91176"/>
                        <a14:foregroundMark x1="27667" y1="31729" x2="33556" y2="29501"/>
                        <a14:foregroundMark x1="30111" y1="30125" x2="36889" y2="29234"/>
                      </a14:backgroundRemoval>
                    </a14:imgEffect>
                  </a14:imgLayer>
                </a14:imgProps>
              </a:ext>
              <a:ext uri="{28A0092B-C50C-407E-A947-70E740481C1C}">
                <a14:useLocalDpi xmlns:a14="http://schemas.microsoft.com/office/drawing/2010/main" val="0"/>
              </a:ext>
            </a:extLst>
          </a:blip>
          <a:stretch>
            <a:fillRect/>
          </a:stretch>
        </p:blipFill>
        <p:spPr>
          <a:xfrm>
            <a:off x="10999750" y="3319207"/>
            <a:ext cx="811622" cy="1011822"/>
          </a:xfrm>
          <a:prstGeom prst="rect">
            <a:avLst/>
          </a:prstGeom>
        </p:spPr>
      </p:pic>
      <p:sp>
        <p:nvSpPr>
          <p:cNvPr id="11" name="Slide Number Placeholder 10">
            <a:extLst>
              <a:ext uri="{FF2B5EF4-FFF2-40B4-BE49-F238E27FC236}">
                <a16:creationId xmlns:a16="http://schemas.microsoft.com/office/drawing/2014/main" id="{5518BD56-48E5-B477-723F-E82D161FCAFC}"/>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79033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873129"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TÀI LIỆU THAM KHẢO</a:t>
            </a:r>
          </a:p>
        </p:txBody>
      </p:sp>
      <p:pic>
        <p:nvPicPr>
          <p:cNvPr id="2" name="Picture 1">
            <a:extLst>
              <a:ext uri="{FF2B5EF4-FFF2-40B4-BE49-F238E27FC236}">
                <a16:creationId xmlns:a16="http://schemas.microsoft.com/office/drawing/2014/main" id="{2D027DD6-A439-260F-FF2F-028CB03DC54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3" name="TextBox 2">
            <a:extLst>
              <a:ext uri="{FF2B5EF4-FFF2-40B4-BE49-F238E27FC236}">
                <a16:creationId xmlns:a16="http://schemas.microsoft.com/office/drawing/2014/main" id="{BDA9AEA1-46DD-9720-B709-DF7CB2474AC4}"/>
              </a:ext>
            </a:extLst>
          </p:cNvPr>
          <p:cNvSpPr txBox="1"/>
          <p:nvPr/>
        </p:nvSpPr>
        <p:spPr>
          <a:xfrm>
            <a:off x="821759" y="1324386"/>
            <a:ext cx="9650298" cy="2262671"/>
          </a:xfrm>
          <a:prstGeom prst="rect">
            <a:avLst/>
          </a:prstGeom>
          <a:noFill/>
        </p:spPr>
        <p:txBody>
          <a:bodyPr wrap="square" lIns="91440" tIns="45720" rIns="91440" bIns="45720" rtlCol="0" anchor="t">
            <a:spAutoFit/>
          </a:bodyPr>
          <a:lstStyle/>
          <a:p>
            <a:pPr marL="342900" indent="-342900" algn="just">
              <a:lnSpc>
                <a:spcPct val="150000"/>
              </a:lnSpc>
              <a:buFont typeface="+mj-lt"/>
              <a:buAutoNum type="arabicPeriod"/>
            </a:pPr>
            <a:r>
              <a:rPr lang="vi-VN" sz="1600" dirty="0">
                <a:latin typeface="Arial"/>
                <a:cs typeface="Arial"/>
              </a:rPr>
              <a:t>Lu, Peiling et al. MuseCoco: Generating Symbolic Music from Text. 2023. arXiv: 2306.00110 [cs.SD]. </a:t>
            </a:r>
          </a:p>
          <a:p>
            <a:pPr marL="342900" indent="-342900" algn="just">
              <a:lnSpc>
                <a:spcPct val="150000"/>
              </a:lnSpc>
              <a:buFont typeface="+mj-lt"/>
              <a:buAutoNum type="arabicPeriod"/>
            </a:pPr>
            <a:r>
              <a:rPr lang="vi-VN" sz="1600" dirty="0">
                <a:latin typeface="Arial"/>
                <a:cs typeface="Arial"/>
              </a:rPr>
              <a:t>Agostinelli, Andrea et al. MusicLM: Generating Music From Text. 2023. arXiv: 2301.11325 [cs.SD].</a:t>
            </a:r>
          </a:p>
          <a:p>
            <a:pPr marL="342900" indent="-342900" algn="just">
              <a:lnSpc>
                <a:spcPct val="150000"/>
              </a:lnSpc>
              <a:buFont typeface="+mj-lt"/>
              <a:buAutoNum type="arabicPeriod"/>
            </a:pPr>
            <a:r>
              <a:rPr lang="vi-VN" sz="1600" dirty="0">
                <a:latin typeface="Arial"/>
                <a:cs typeface="Arial"/>
              </a:rPr>
              <a:t>Hayes, Thomas et al. MUGEN: A Playground for Video-Audio-Text Multimodal Understanding and GENeration. 2022. arXiv: 2204.08058 [cs.CV]. </a:t>
            </a:r>
          </a:p>
          <a:p>
            <a:pPr marL="342900" indent="-342900" algn="just">
              <a:lnSpc>
                <a:spcPct val="150000"/>
              </a:lnSpc>
              <a:buFont typeface="+mj-lt"/>
              <a:buAutoNum type="arabicPeriod"/>
            </a:pPr>
            <a:endParaRPr lang="vi-VN" sz="1600" dirty="0">
              <a:latin typeface="Arial"/>
              <a:cs typeface="Arial"/>
            </a:endParaRPr>
          </a:p>
          <a:p>
            <a:pPr marL="342900" indent="-342900" algn="just">
              <a:lnSpc>
                <a:spcPct val="150000"/>
              </a:lnSpc>
              <a:buFont typeface="+mj-lt"/>
              <a:buAutoNum type="arabicPeriod"/>
            </a:pPr>
            <a:endParaRPr lang="vi-VN" sz="1600" dirty="0">
              <a:latin typeface="Arial"/>
              <a:cs typeface="Arial"/>
            </a:endParaRPr>
          </a:p>
        </p:txBody>
      </p:sp>
      <p:sp>
        <p:nvSpPr>
          <p:cNvPr id="7" name="Slide Number Placeholder 6">
            <a:extLst>
              <a:ext uri="{FF2B5EF4-FFF2-40B4-BE49-F238E27FC236}">
                <a16:creationId xmlns:a16="http://schemas.microsoft.com/office/drawing/2014/main" id="{EC8DE8B3-D12F-6D35-ABC6-425D3F4350FF}"/>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1794044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1628431" y="3105834"/>
            <a:ext cx="8935138" cy="646331"/>
          </a:xfrm>
          <a:prstGeom prst="rect">
            <a:avLst/>
          </a:prstGeom>
          <a:noFill/>
        </p:spPr>
        <p:txBody>
          <a:bodyPr wrap="none" lIns="0" tIns="45720" rIns="0" bIns="45720" rtlCol="0" anchor="t">
            <a:spAutoFit/>
          </a:bodyPr>
          <a:lstStyle/>
          <a:p>
            <a:pPr algn="ctr"/>
            <a:r>
              <a:rPr lang="en-VN" sz="3600" b="1" dirty="0">
                <a:solidFill>
                  <a:srgbClr val="333399"/>
                </a:solidFill>
                <a:latin typeface="Arial"/>
                <a:cs typeface="Arial"/>
              </a:rPr>
              <a:t>CẢM ƠN QUÝ THẦY CÔ ĐÃ LẮNG NGHE</a:t>
            </a:r>
            <a:endParaRPr lang="en-US" dirty="0"/>
          </a:p>
        </p:txBody>
      </p:sp>
      <p:pic>
        <p:nvPicPr>
          <p:cNvPr id="2" name="Picture 1">
            <a:extLst>
              <a:ext uri="{FF2B5EF4-FFF2-40B4-BE49-F238E27FC236}">
                <a16:creationId xmlns:a16="http://schemas.microsoft.com/office/drawing/2014/main" id="{2D027DD6-A439-260F-FF2F-028CB03DC54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6" name="Slide Number Placeholder 5">
            <a:extLst>
              <a:ext uri="{FF2B5EF4-FFF2-40B4-BE49-F238E27FC236}">
                <a16:creationId xmlns:a16="http://schemas.microsoft.com/office/drawing/2014/main" id="{B46036AB-F561-A696-F470-41701FC08B78}"/>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7108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4021935"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1. Giới thiệu đề tài</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1.3. </a:t>
            </a:r>
            <a:r>
              <a:rPr lang="en-US" sz="1600" b="1" i="0" u="none" strike="noStrike" dirty="0" err="1">
                <a:solidFill>
                  <a:srgbClr val="000000"/>
                </a:solidFill>
                <a:effectLst/>
                <a:latin typeface="Arial" panose="020B0604020202020204" pitchFamily="34" charset="0"/>
                <a:cs typeface="Arial" panose="020B0604020202020204" pitchFamily="34" charset="0"/>
              </a:rPr>
              <a:t>Các</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bước</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tiếp</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cận</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9FD5353-49D9-6CA8-A1E2-FAE9C6D3239C}"/>
              </a:ext>
            </a:extLst>
          </p:cNvPr>
          <p:cNvSpPr txBox="1"/>
          <p:nvPr/>
        </p:nvSpPr>
        <p:spPr>
          <a:xfrm>
            <a:off x="6500077"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1.4. </a:t>
            </a:r>
            <a:r>
              <a:rPr lang="en-US" sz="1600" b="1" i="0" u="none" strike="noStrike" dirty="0" err="1">
                <a:solidFill>
                  <a:srgbClr val="000000"/>
                </a:solidFill>
                <a:effectLst/>
                <a:latin typeface="Arial" panose="020B0604020202020204" pitchFamily="34" charset="0"/>
                <a:cs typeface="Arial" panose="020B0604020202020204" pitchFamily="34" charset="0"/>
              </a:rPr>
              <a:t>Đóng</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góp</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C4E3588-D77C-E63D-7A7B-73FEB5C0B097}"/>
              </a:ext>
            </a:extLst>
          </p:cNvPr>
          <p:cNvSpPr txBox="1"/>
          <p:nvPr/>
        </p:nvSpPr>
        <p:spPr>
          <a:xfrm>
            <a:off x="6500077" y="1711348"/>
            <a:ext cx="5144872" cy="2262671"/>
          </a:xfrm>
          <a:prstGeom prst="rect">
            <a:avLst/>
          </a:prstGeom>
          <a:noFill/>
        </p:spPr>
        <p:txBody>
          <a:bodyPr wrap="square" lIns="91440" tIns="45720" rIns="91440" bIns="45720" rtlCol="0" anchor="t">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Mô hình sinh nhạc với đầu vào là mô tả tiếng Anh hoặc tiếng Việt.</a:t>
            </a:r>
            <a:endParaRPr lang="en-VN" sz="16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Font typeface="Wingdings" pitchFamily="2" charset="2"/>
              <a:buChar char="Ø"/>
            </a:pPr>
            <a:r>
              <a:rPr lang="en-VN" sz="1600" dirty="0">
                <a:effectLst/>
                <a:latin typeface="Arial" panose="020B0604020202020204" pitchFamily="34" charset="0"/>
                <a:ea typeface="Times New Roman" panose="02020603050405020304" pitchFamily="18" charset="0"/>
                <a:cs typeface="Arial" panose="020B0604020202020204" pitchFamily="34" charset="0"/>
              </a:rPr>
              <a:t>Phần mềm sinh nhạc theo yêu cầu.</a:t>
            </a:r>
          </a:p>
          <a:p>
            <a:pPr marL="342900" lvl="0" indent="-342900" algn="just">
              <a:lnSpc>
                <a:spcPct val="150000"/>
              </a:lnSpc>
              <a:buFont typeface="Wingdings" pitchFamily="2" charset="2"/>
              <a:buChar char="Ø"/>
            </a:pPr>
            <a:r>
              <a:rPr lang="en-VN" sz="1600" dirty="0">
                <a:latin typeface="Arial" panose="020B0604020202020204" pitchFamily="34" charset="0"/>
                <a:ea typeface="Times New Roman" panose="02020603050405020304" pitchFamily="18" charset="0"/>
                <a:cs typeface="Arial" panose="020B0604020202020204" pitchFamily="34" charset="0"/>
              </a:rPr>
              <a:t>Giải pháp hậu xử lý dữ liệu âm nhạc (dạng MIDI).</a:t>
            </a:r>
          </a:p>
          <a:p>
            <a:pPr marL="342900" indent="-342900" algn="just">
              <a:lnSpc>
                <a:spcPct val="150000"/>
              </a:lnSpc>
              <a:buFont typeface="Wingdings" pitchFamily="2" charset="2"/>
              <a:buChar char="Ø"/>
            </a:pPr>
            <a:r>
              <a:rPr lang="en-VN" sz="1600" dirty="0">
                <a:effectLst/>
                <a:latin typeface="Arial"/>
                <a:ea typeface="Times New Roman" panose="02020603050405020304" pitchFamily="18" charset="0"/>
                <a:cs typeface="Arial"/>
              </a:rPr>
              <a:t>Kỹ thuật cào dữ liệu</a:t>
            </a:r>
            <a:r>
              <a:rPr lang="en-VN" sz="1600" dirty="0">
                <a:latin typeface="Arial"/>
                <a:ea typeface="Times New Roman" panose="02020603050405020304" pitchFamily="18" charset="0"/>
                <a:cs typeface="Arial"/>
              </a:rPr>
              <a:t>.</a:t>
            </a:r>
          </a:p>
          <a:p>
            <a:pPr marL="342900" indent="-342900" algn="just">
              <a:lnSpc>
                <a:spcPct val="150000"/>
              </a:lnSpc>
              <a:buFont typeface="Wingdings" pitchFamily="2" charset="2"/>
              <a:buChar char="Ø"/>
            </a:pPr>
            <a:r>
              <a:rPr lang="en-VN" sz="1600" dirty="0">
                <a:effectLst/>
                <a:latin typeface="Arial"/>
                <a:ea typeface="Times New Roman" panose="02020603050405020304" pitchFamily="18" charset="0"/>
                <a:cs typeface="Arial"/>
              </a:rPr>
              <a:t>Bài báo khoa học (chuẩn bị nộp).</a:t>
            </a:r>
          </a:p>
        </p:txBody>
      </p:sp>
      <p:pic>
        <p:nvPicPr>
          <p:cNvPr id="4" name="Picture 3">
            <a:extLst>
              <a:ext uri="{FF2B5EF4-FFF2-40B4-BE49-F238E27FC236}">
                <a16:creationId xmlns:a16="http://schemas.microsoft.com/office/drawing/2014/main" id="{C416F2F9-DA98-D26A-AFBD-BA075994481A}"/>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3" name="TextBox 12">
            <a:extLst>
              <a:ext uri="{FF2B5EF4-FFF2-40B4-BE49-F238E27FC236}">
                <a16:creationId xmlns:a16="http://schemas.microsoft.com/office/drawing/2014/main" id="{173254AD-2374-3E1B-208B-DE6020F8B9F4}"/>
              </a:ext>
            </a:extLst>
          </p:cNvPr>
          <p:cNvSpPr txBox="1"/>
          <p:nvPr/>
        </p:nvSpPr>
        <p:spPr>
          <a:xfrm>
            <a:off x="1786474" y="6399153"/>
            <a:ext cx="2530907" cy="335156"/>
          </a:xfrm>
          <a:prstGeom prst="rect">
            <a:avLst/>
          </a:prstGeom>
          <a:noFill/>
        </p:spPr>
        <p:txBody>
          <a:bodyPr wrap="square" rtlCol="0">
            <a:spAutoFit/>
          </a:bodyPr>
          <a:lstStyle/>
          <a:p>
            <a:pPr algn="ctr">
              <a:lnSpc>
                <a:spcPct val="150000"/>
              </a:lnSpc>
            </a:pPr>
            <a:r>
              <a:rPr lang="vi-VN" sz="1200" b="1" dirty="0">
                <a:latin typeface="Arial" panose="020B0604020202020204" pitchFamily="34" charset="0"/>
                <a:cs typeface="Arial" panose="020B0604020202020204" pitchFamily="34" charset="0"/>
              </a:rPr>
              <a:t>Sơ đồ các bước tiếp cận</a:t>
            </a:r>
          </a:p>
        </p:txBody>
      </p:sp>
      <p:pic>
        <p:nvPicPr>
          <p:cNvPr id="17" name="Picture 16">
            <a:extLst>
              <a:ext uri="{FF2B5EF4-FFF2-40B4-BE49-F238E27FC236}">
                <a16:creationId xmlns:a16="http://schemas.microsoft.com/office/drawing/2014/main" id="{25E6B074-BFDB-9318-F568-E1B55314A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31" y="1711347"/>
            <a:ext cx="4240980" cy="4732973"/>
          </a:xfrm>
          <a:prstGeom prst="rect">
            <a:avLst/>
          </a:prstGeom>
          <a:effectLst>
            <a:outerShdw blurRad="50800" dist="38100" dir="8100000" algn="tr" rotWithShape="0">
              <a:prstClr val="black">
                <a:alpha val="10000"/>
              </a:prstClr>
            </a:outerShdw>
          </a:effectLst>
        </p:spPr>
      </p:pic>
      <p:sp>
        <p:nvSpPr>
          <p:cNvPr id="21" name="Slide Number Placeholder 20">
            <a:extLst>
              <a:ext uri="{FF2B5EF4-FFF2-40B4-BE49-F238E27FC236}">
                <a16:creationId xmlns:a16="http://schemas.microsoft.com/office/drawing/2014/main" id="{77373EC1-A53D-2DD8-7EC2-F009A0A24BFC}"/>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89507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001369"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2. Công trình liên quan</a:t>
            </a:r>
          </a:p>
        </p:txBody>
      </p:sp>
      <p:sp>
        <p:nvSpPr>
          <p:cNvPr id="2" name="TextBox 1">
            <a:extLst>
              <a:ext uri="{FF2B5EF4-FFF2-40B4-BE49-F238E27FC236}">
                <a16:creationId xmlns:a16="http://schemas.microsoft.com/office/drawing/2014/main" id="{49C4855F-21FB-39A6-288E-676B5F1F4185}"/>
              </a:ext>
            </a:extLst>
          </p:cNvPr>
          <p:cNvSpPr txBox="1"/>
          <p:nvPr/>
        </p:nvSpPr>
        <p:spPr>
          <a:xfrm>
            <a:off x="842805" y="1327972"/>
            <a:ext cx="2473050"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2</a:t>
            </a:r>
            <a:r>
              <a:rPr lang="en-US" sz="1600" b="1" i="0" u="none" strike="noStrike" dirty="0">
                <a:solidFill>
                  <a:srgbClr val="000000"/>
                </a:solidFill>
                <a:effectLst/>
                <a:latin typeface="Arial" panose="020B0604020202020204" pitchFamily="34" charset="0"/>
                <a:cs typeface="Arial" panose="020B0604020202020204" pitchFamily="34" charset="0"/>
              </a:rPr>
              <a:t>.1. </a:t>
            </a:r>
            <a:r>
              <a:rPr lang="en-US" sz="1600" b="1" i="0" u="none" strike="noStrike" dirty="0" err="1">
                <a:solidFill>
                  <a:srgbClr val="000000"/>
                </a:solidFill>
                <a:effectLst/>
                <a:latin typeface="Arial" panose="020B0604020202020204" pitchFamily="34" charset="0"/>
                <a:cs typeface="Arial" panose="020B0604020202020204" pitchFamily="34" charset="0"/>
              </a:rPr>
              <a:t>Các</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nghiên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cứu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E1729C1-DBBE-178F-C768-875787881250}"/>
              </a:ext>
            </a:extLst>
          </p:cNvPr>
          <p:cNvSpPr txBox="1"/>
          <p:nvPr/>
        </p:nvSpPr>
        <p:spPr>
          <a:xfrm>
            <a:off x="842805" y="1666526"/>
            <a:ext cx="5001369" cy="2262671"/>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MuseCoco</a:t>
            </a:r>
            <a:r>
              <a:rPr lang="vi-VN" sz="1600" baseline="30000" dirty="0">
                <a:latin typeface="Arial" panose="020B0604020202020204" pitchFamily="34" charset="0"/>
                <a:cs typeface="Arial" panose="020B0604020202020204" pitchFamily="34" charset="0"/>
              </a:rPr>
              <a:t>[1]</a:t>
            </a:r>
            <a:r>
              <a:rPr lang="vi-VN" sz="1600" b="1" dirty="0">
                <a:latin typeface="Arial" panose="020B0604020202020204" pitchFamily="34" charset="0"/>
                <a:cs typeface="Arial" panose="020B0604020202020204" pitchFamily="34" charset="0"/>
              </a:rPr>
              <a:t>:</a:t>
            </a:r>
            <a:r>
              <a:rPr lang="vi-VN" sz="1600" dirty="0">
                <a:latin typeface="Arial" panose="020B0604020202020204" pitchFamily="34" charset="0"/>
                <a:cs typeface="Arial" panose="020B0604020202020204" pitchFamily="34" charset="0"/>
              </a:rPr>
              <a:t> text-to-midi, văn bản mô tả mang tính kỹ thuật.</a:t>
            </a:r>
          </a:p>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MusicLM</a:t>
            </a:r>
            <a:r>
              <a:rPr lang="vi-VN" sz="1600" baseline="30000" dirty="0">
                <a:latin typeface="Arial" panose="020B0604020202020204" pitchFamily="34" charset="0"/>
                <a:cs typeface="Arial" panose="020B0604020202020204" pitchFamily="34" charset="0"/>
              </a:rPr>
              <a:t>[2]</a:t>
            </a:r>
            <a:r>
              <a:rPr lang="vi-VN" sz="1600" b="1" dirty="0">
                <a:latin typeface="Arial" panose="020B0604020202020204" pitchFamily="34" charset="0"/>
                <a:cs typeface="Arial" panose="020B0604020202020204" pitchFamily="34" charset="0"/>
              </a:rPr>
              <a:t>:</a:t>
            </a:r>
            <a:r>
              <a:rPr lang="vi-VN" sz="1600" dirty="0">
                <a:latin typeface="Arial" panose="020B0604020202020204" pitchFamily="34" charset="0"/>
                <a:cs typeface="Arial" panose="020B0604020202020204" pitchFamily="34" charset="0"/>
              </a:rPr>
              <a:t> text-to-audio, văn bản mô tả mang tính kỹ thuật lẫn ngữ cảnh.</a:t>
            </a:r>
          </a:p>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MUGEN</a:t>
            </a:r>
            <a:r>
              <a:rPr lang="vi-VN" sz="1600" baseline="30000" dirty="0">
                <a:latin typeface="Arial" panose="020B0604020202020204" pitchFamily="34" charset="0"/>
                <a:cs typeface="Arial" panose="020B0604020202020204" pitchFamily="34" charset="0"/>
              </a:rPr>
              <a:t>[3]</a:t>
            </a:r>
            <a:r>
              <a:rPr lang="vi-VN" sz="1600" b="1" dirty="0">
                <a:latin typeface="Arial" panose="020B0604020202020204" pitchFamily="34" charset="0"/>
                <a:cs typeface="Arial" panose="020B0604020202020204" pitchFamily="34" charset="0"/>
              </a:rPr>
              <a:t>:</a:t>
            </a:r>
            <a:r>
              <a:rPr lang="vi-VN" sz="1600" dirty="0">
                <a:latin typeface="Arial" panose="020B0604020202020204" pitchFamily="34" charset="0"/>
                <a:cs typeface="Arial" panose="020B0604020202020204" pitchFamily="34" charset="0"/>
              </a:rPr>
              <a:t> text-and-video-to-audio, văn bản mô tả ngữ cảnh của đoạn video về game.</a:t>
            </a:r>
          </a:p>
        </p:txBody>
      </p:sp>
      <p:pic>
        <p:nvPicPr>
          <p:cNvPr id="6" name="Picture 5">
            <a:extLst>
              <a:ext uri="{FF2B5EF4-FFF2-40B4-BE49-F238E27FC236}">
                <a16:creationId xmlns:a16="http://schemas.microsoft.com/office/drawing/2014/main" id="{4987B64F-1BC1-7570-2752-370E7D0EF77B}"/>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7" name="TextBox 6">
            <a:extLst>
              <a:ext uri="{FF2B5EF4-FFF2-40B4-BE49-F238E27FC236}">
                <a16:creationId xmlns:a16="http://schemas.microsoft.com/office/drawing/2014/main" id="{BE6CC417-5EA7-C3F3-29D6-7432084123CD}"/>
              </a:ext>
            </a:extLst>
          </p:cNvPr>
          <p:cNvSpPr txBox="1"/>
          <p:nvPr/>
        </p:nvSpPr>
        <p:spPr>
          <a:xfrm>
            <a:off x="6500077" y="1327972"/>
            <a:ext cx="2473050"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2</a:t>
            </a:r>
            <a:r>
              <a:rPr lang="en-US" sz="1600" b="1" i="0" u="none" strike="noStrike" dirty="0">
                <a:solidFill>
                  <a:srgbClr val="000000"/>
                </a:solidFill>
                <a:effectLst/>
                <a:latin typeface="Arial" panose="020B0604020202020204" pitchFamily="34" charset="0"/>
                <a:cs typeface="Arial" panose="020B0604020202020204" pitchFamily="34" charset="0"/>
              </a:rPr>
              <a:t>.2.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EDAC7B8-C0B6-3023-0B68-2BDADA992285}"/>
              </a:ext>
            </a:extLst>
          </p:cNvPr>
          <p:cNvSpPr txBox="1"/>
          <p:nvPr/>
        </p:nvSpPr>
        <p:spPr>
          <a:xfrm>
            <a:off x="6500077" y="1654721"/>
            <a:ext cx="5001369" cy="3001334"/>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MuseCoco:</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Các cặp “text – encoded text”;</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Các bản nhạc ở định dạng MuseCoco.</a:t>
            </a:r>
          </a:p>
          <a:p>
            <a:pPr marL="342900" lvl="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ChatGPT:</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Hỗ trợ tạo các mẫu câu mô tả âm nhạc.</a:t>
            </a:r>
          </a:p>
          <a:p>
            <a:pPr marL="342900" indent="-342900" algn="just">
              <a:lnSpc>
                <a:spcPct val="150000"/>
              </a:lnSpc>
              <a:buFont typeface="Wingdings" pitchFamily="2" charset="2"/>
              <a:buChar char="Ø"/>
            </a:pPr>
            <a:r>
              <a:rPr lang="vi-VN" sz="1600" b="1" dirty="0">
                <a:latin typeface="Arial" panose="020B0604020202020204" pitchFamily="34" charset="0"/>
                <a:cs typeface="Arial" panose="020B0604020202020204" pitchFamily="34" charset="0"/>
              </a:rPr>
              <a:t>Hooktheory:</a:t>
            </a:r>
            <a:r>
              <a:rPr lang="vi-VN" sz="1600" dirty="0">
                <a:latin typeface="Arial" panose="020B0604020202020204" pitchFamily="34" charset="0"/>
                <a:cs typeface="Arial" panose="020B0604020202020204" pitchFamily="34" charset="0"/>
              </a:rPr>
              <a:t> Dữ liệu âm nhạc có thể chuyển về dạng MIDI.</a:t>
            </a:r>
          </a:p>
          <a:p>
            <a:pPr lvl="0" algn="just">
              <a:lnSpc>
                <a:spcPct val="150000"/>
              </a:lnSpc>
            </a:pPr>
            <a:endParaRPr lang="en-VN"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Slide Number Placeholder 10">
            <a:extLst>
              <a:ext uri="{FF2B5EF4-FFF2-40B4-BE49-F238E27FC236}">
                <a16:creationId xmlns:a16="http://schemas.microsoft.com/office/drawing/2014/main" id="{0E2F6B77-A880-233C-BB87-32ECACA138C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7869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001369"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2. Công trình liên quan</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2</a:t>
            </a:r>
            <a:r>
              <a:rPr lang="en-US" sz="1600" b="1" i="0" u="none" strike="noStrike" dirty="0">
                <a:solidFill>
                  <a:srgbClr val="000000"/>
                </a:solidFill>
                <a:effectLst/>
                <a:latin typeface="Arial" panose="020B0604020202020204" pitchFamily="34" charset="0"/>
                <a:cs typeface="Arial" panose="020B0604020202020204" pitchFamily="34" charset="0"/>
              </a:rPr>
              <a:t>.3. </a:t>
            </a:r>
            <a:r>
              <a:rPr lang="en-US" sz="1600" b="1" i="0" u="none" strike="noStrike" dirty="0" err="1">
                <a:solidFill>
                  <a:srgbClr val="000000"/>
                </a:solidFill>
                <a:effectLst/>
                <a:latin typeface="Arial" panose="020B0604020202020204" pitchFamily="34" charset="0"/>
                <a:cs typeface="Arial" panose="020B0604020202020204" pitchFamily="34" charset="0"/>
              </a:rPr>
              <a:t>Cơ</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sở</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lý</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thuyết</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A87D2AE-CC2F-DB4F-3669-D49E08778701}"/>
              </a:ext>
            </a:extLst>
          </p:cNvPr>
          <p:cNvSpPr txBox="1"/>
          <p:nvPr/>
        </p:nvSpPr>
        <p:spPr>
          <a:xfrm>
            <a:off x="842805" y="1666526"/>
            <a:ext cx="5049996" cy="2262671"/>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Nhạc lý</a:t>
            </a:r>
            <a:endParaRPr lang="en-VN" sz="16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Kỹ thuật huấn luyện:</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Masked Language Modelling</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Casual Language Modelling </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LoRA</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Fairseq</a:t>
            </a:r>
          </a:p>
        </p:txBody>
      </p:sp>
      <p:sp>
        <p:nvSpPr>
          <p:cNvPr id="5" name="TextBox 4">
            <a:extLst>
              <a:ext uri="{FF2B5EF4-FFF2-40B4-BE49-F238E27FC236}">
                <a16:creationId xmlns:a16="http://schemas.microsoft.com/office/drawing/2014/main" id="{0DD88E06-37BD-BE8C-3D25-75E5EBE40DD0}"/>
              </a:ext>
            </a:extLst>
          </p:cNvPr>
          <p:cNvSpPr txBox="1"/>
          <p:nvPr/>
        </p:nvSpPr>
        <p:spPr>
          <a:xfrm>
            <a:off x="6500076" y="1327972"/>
            <a:ext cx="3101123"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2</a:t>
            </a:r>
            <a:r>
              <a:rPr lang="en-US" sz="1600" b="1" i="0" u="none" strike="noStrike" dirty="0">
                <a:solidFill>
                  <a:srgbClr val="000000"/>
                </a:solidFill>
                <a:effectLst/>
                <a:latin typeface="Arial" panose="020B0604020202020204" pitchFamily="34" charset="0"/>
                <a:cs typeface="Arial" panose="020B0604020202020204" pitchFamily="34" charset="0"/>
              </a:rPr>
              <a:t>.4. </a:t>
            </a:r>
            <a:r>
              <a:rPr lang="en-US" sz="1600" b="1" i="0" u="none" strike="noStrike" dirty="0" err="1">
                <a:solidFill>
                  <a:srgbClr val="000000"/>
                </a:solidFill>
                <a:effectLst/>
                <a:latin typeface="Arial" panose="020B0604020202020204" pitchFamily="34" charset="0"/>
                <a:cs typeface="Arial" panose="020B0604020202020204" pitchFamily="34" charset="0"/>
              </a:rPr>
              <a:t>Mô</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hình</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ngôn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ngữ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lớn</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75E3A69-9914-8104-663D-86BDA2CAE491}"/>
              </a:ext>
            </a:extLst>
          </p:cNvPr>
          <p:cNvSpPr txBox="1"/>
          <p:nvPr/>
        </p:nvSpPr>
        <p:spPr>
          <a:xfrm>
            <a:off x="6500077" y="1666526"/>
            <a:ext cx="4999195" cy="1154675"/>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Transformer</a:t>
            </a:r>
          </a:p>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BERT</a:t>
            </a:r>
          </a:p>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GPT2</a:t>
            </a:r>
          </a:p>
        </p:txBody>
      </p:sp>
      <p:pic>
        <p:nvPicPr>
          <p:cNvPr id="7" name="Picture 6">
            <a:extLst>
              <a:ext uri="{FF2B5EF4-FFF2-40B4-BE49-F238E27FC236}">
                <a16:creationId xmlns:a16="http://schemas.microsoft.com/office/drawing/2014/main" id="{8F2E7D91-C435-AEE1-9B92-51DECC1214A2}"/>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1" name="Slide Number Placeholder 10">
            <a:extLst>
              <a:ext uri="{FF2B5EF4-FFF2-40B4-BE49-F238E27FC236}">
                <a16:creationId xmlns:a16="http://schemas.microsoft.com/office/drawing/2014/main" id="{8F619CFE-BC8E-1B9D-F9DA-231F641FF45A}"/>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26763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3.1. </a:t>
            </a:r>
            <a:r>
              <a:rPr lang="en-US" sz="1600" b="1" i="0" u="none" strike="noStrike" dirty="0" err="1">
                <a:solidFill>
                  <a:srgbClr val="000000"/>
                </a:solidFill>
                <a:effectLst/>
                <a:latin typeface="Arial" panose="020B0604020202020204" pitchFamily="34" charset="0"/>
                <a:cs typeface="Arial" panose="020B0604020202020204" pitchFamily="34" charset="0"/>
              </a:rPr>
              <a:t>Vấn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đề</a:t>
            </a:r>
            <a:r>
              <a:rPr lang="en-US" sz="1600" b="1" i="0" u="none" strike="noStrike" dirty="0">
                <a:solidFill>
                  <a:srgbClr val="000000"/>
                </a:solidFill>
                <a:effectLst/>
                <a:latin typeface="Arial" panose="020B0604020202020204" pitchFamily="34" charset="0"/>
                <a:cs typeface="Arial" panose="020B0604020202020204" pitchFamily="34" charset="0"/>
              </a:rPr>
              <a:t> chi </a:t>
            </a:r>
            <a:r>
              <a:rPr lang="en-US" sz="1600" b="1" i="0" u="none" strike="noStrike" dirty="0" err="1">
                <a:solidFill>
                  <a:srgbClr val="000000"/>
                </a:solidFill>
                <a:effectLst/>
                <a:latin typeface="Arial" panose="020B0604020202020204" pitchFamily="34" charset="0"/>
                <a:cs typeface="Arial" panose="020B0604020202020204" pitchFamily="34" charset="0"/>
              </a:rPr>
              <a:t>tiết</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2B6BC0-1CDF-505C-4BD4-F7E947669BAF}"/>
              </a:ext>
            </a:extLst>
          </p:cNvPr>
          <p:cNvSpPr txBox="1"/>
          <p:nvPr/>
        </p:nvSpPr>
        <p:spPr>
          <a:xfrm>
            <a:off x="842805" y="1677872"/>
            <a:ext cx="5392574" cy="1524007"/>
          </a:xfrm>
          <a:prstGeom prst="rect">
            <a:avLst/>
          </a:prstGeom>
          <a:noFill/>
        </p:spPr>
        <p:txBody>
          <a:bodyPr wrap="square" lIns="91440" tIns="45720" rIns="91440" bIns="45720" rtlCol="0" anchor="t">
            <a:spAutoFit/>
          </a:bodyPr>
          <a:lstStyle/>
          <a:p>
            <a:pPr algn="just">
              <a:lnSpc>
                <a:spcPct val="150000"/>
              </a:lnSpc>
            </a:pPr>
            <a:r>
              <a:rPr lang="vi-VN" sz="1600" dirty="0">
                <a:effectLst/>
                <a:latin typeface="Arial"/>
                <a:ea typeface="Times New Roman" panose="02020603050405020304" pitchFamily="18" charset="0"/>
                <a:cs typeface="Arial"/>
              </a:rPr>
              <a:t>Mô hình sinh nhạc dạng </a:t>
            </a:r>
            <a:r>
              <a:rPr lang="vi-VN" sz="1600" b="1" dirty="0" err="1">
                <a:effectLst/>
                <a:latin typeface="Arial"/>
                <a:ea typeface="Times New Roman" panose="02020603050405020304" pitchFamily="18" charset="0"/>
                <a:cs typeface="Arial"/>
              </a:rPr>
              <a:t>text</a:t>
            </a:r>
            <a:r>
              <a:rPr lang="vi-VN" sz="1600" b="1" dirty="0">
                <a:effectLst/>
                <a:latin typeface="Arial"/>
                <a:ea typeface="Times New Roman" panose="02020603050405020304" pitchFamily="18" charset="0"/>
                <a:cs typeface="Arial"/>
              </a:rPr>
              <a:t>-to-</a:t>
            </a:r>
            <a:r>
              <a:rPr lang="vi-VN" sz="1600" b="1" dirty="0" err="1">
                <a:effectLst/>
                <a:latin typeface="Arial"/>
                <a:ea typeface="Times New Roman" panose="02020603050405020304" pitchFamily="18" charset="0"/>
                <a:cs typeface="Arial"/>
              </a:rPr>
              <a:t>midi</a:t>
            </a:r>
            <a:r>
              <a:rPr lang="vi-VN" sz="1600" b="1" dirty="0">
                <a:latin typeface="Arial"/>
                <a:ea typeface="Times New Roman" panose="02020603050405020304" pitchFamily="18" charset="0"/>
                <a:cs typeface="Arial"/>
              </a:rPr>
              <a:t> </a:t>
            </a:r>
            <a:r>
              <a:rPr lang="vi-VN" sz="1600" dirty="0">
                <a:latin typeface="Arial"/>
                <a:ea typeface="Times New Roman" panose="02020603050405020304" pitchFamily="18" charset="0"/>
                <a:cs typeface="Arial"/>
              </a:rPr>
              <a:t>phải đảm bảo:</a:t>
            </a:r>
            <a:endParaRPr lang="en-US"/>
          </a:p>
          <a:p>
            <a:pPr marL="342900" indent="-342900" algn="just">
              <a:lnSpc>
                <a:spcPct val="150000"/>
              </a:lnSpc>
              <a:buFont typeface="Wingdings" pitchFamily="2" charset="2"/>
              <a:buChar char="Ø"/>
            </a:pPr>
            <a:r>
              <a:rPr lang="en-VN" sz="1600">
                <a:latin typeface="Arial"/>
                <a:cs typeface="Arial"/>
              </a:rPr>
              <a:t>Có nguồn dữ liệu chất lượng cao để huấn luyện.</a:t>
            </a:r>
            <a:endParaRPr lang="vi-VN" sz="160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Phù hợp với nguồn tài nguyên hiện có.</a:t>
            </a:r>
            <a:endParaRPr lang="vi-VN" sz="1600">
              <a:latin typeface="Arial" panose="020B0604020202020204" pitchFamily="34" charset="0"/>
              <a:cs typeface="Arial" panose="020B0604020202020204" pitchFamily="34" charset="0"/>
            </a:endParaRPr>
          </a:p>
          <a:p>
            <a:pPr marL="342900" indent="-342900" algn="just">
              <a:lnSpc>
                <a:spcPct val="150000"/>
              </a:lnSpc>
              <a:buFont typeface="Wingdings" pitchFamily="2" charset="2"/>
              <a:buChar char="Ø"/>
            </a:pPr>
            <a:r>
              <a:rPr lang="vi-VN" sz="1600" dirty="0">
                <a:latin typeface="Arial"/>
                <a:cs typeface="Arial"/>
              </a:rPr>
              <a:t>Đầu ra đảm bảo tính đúng và chất lượng.</a:t>
            </a:r>
          </a:p>
        </p:txBody>
      </p:sp>
      <p:pic>
        <p:nvPicPr>
          <p:cNvPr id="7" name="Picture 6">
            <a:extLst>
              <a:ext uri="{FF2B5EF4-FFF2-40B4-BE49-F238E27FC236}">
                <a16:creationId xmlns:a16="http://schemas.microsoft.com/office/drawing/2014/main" id="{FF44B91F-EB95-9268-2F8E-EFA33B7740B3}"/>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9" name="Slide Number Placeholder 8">
            <a:extLst>
              <a:ext uri="{FF2B5EF4-FFF2-40B4-BE49-F238E27FC236}">
                <a16:creationId xmlns:a16="http://schemas.microsoft.com/office/drawing/2014/main" id="{3D8796E6-4FD2-186E-6FCA-00ECB37E1518}"/>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52908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D77895-C459-B2AC-39E2-30BF024ED4AA}"/>
              </a:ext>
            </a:extLst>
          </p:cNvPr>
          <p:cNvPicPr>
            <a:picLocks noChangeAspect="1"/>
          </p:cNvPicPr>
          <p:nvPr/>
        </p:nvPicPr>
        <p:blipFill>
          <a:blip r:embed="rId3"/>
          <a:stretch>
            <a:fillRect/>
          </a:stretch>
        </p:blipFill>
        <p:spPr>
          <a:xfrm>
            <a:off x="6367613" y="715035"/>
            <a:ext cx="5474992" cy="5501485"/>
          </a:xfrm>
          <a:prstGeom prst="rect">
            <a:avLst/>
          </a:prstGeom>
        </p:spPr>
      </p:pic>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4" y="1327972"/>
            <a:ext cx="3573747" cy="338554"/>
          </a:xfrm>
          <a:prstGeom prst="rect">
            <a:avLst/>
          </a:prstGeom>
          <a:noFill/>
        </p:spPr>
        <p:txBody>
          <a:bodyPr wrap="square" rtlCol="0">
            <a:spAutoFit/>
          </a:bodyPr>
          <a:lstStyle/>
          <a:p>
            <a:r>
              <a:rPr lang="en-US" sz="1600" b="1" dirty="0">
                <a:solidFill>
                  <a:srgbClr val="000000"/>
                </a:solidFill>
                <a:latin typeface="Arial" panose="020B0604020202020204" pitchFamily="34" charset="0"/>
                <a:cs typeface="Arial" panose="020B0604020202020204" pitchFamily="34" charset="0"/>
              </a:rPr>
              <a:t>3.2. </a:t>
            </a:r>
            <a:r>
              <a:rPr lang="en-US" sz="1600" b="1" dirty="0" err="1">
                <a:solidFill>
                  <a:srgbClr val="000000"/>
                </a:solidFill>
                <a:latin typeface="Arial" panose="020B0604020202020204" pitchFamily="34" charset="0"/>
                <a:cs typeface="Arial" panose="020B0604020202020204" pitchFamily="34" charset="0"/>
              </a:rPr>
              <a:t>Tổng</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quan</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về</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phương</a:t>
            </a:r>
            <a:r>
              <a:rPr lang="en-US" sz="1600" b="1" dirty="0">
                <a:solidFill>
                  <a:srgbClr val="000000"/>
                </a:solidFill>
                <a:latin typeface="Arial" panose="020B0604020202020204" pitchFamily="34" charset="0"/>
                <a:cs typeface="Arial" panose="020B0604020202020204" pitchFamily="34" charset="0"/>
              </a:rPr>
              <a:t> </a:t>
            </a:r>
            <a:r>
              <a:rPr lang="en-US" sz="1600" b="1" dirty="0" err="1">
                <a:solidFill>
                  <a:srgbClr val="000000"/>
                </a:solidFill>
                <a:latin typeface="Arial" panose="020B0604020202020204" pitchFamily="34" charset="0"/>
                <a:cs typeface="Arial" panose="020B0604020202020204" pitchFamily="34" charset="0"/>
              </a:rPr>
              <a:t>pháp</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2B6BC0-1CDF-505C-4BD4-F7E947669BAF}"/>
              </a:ext>
            </a:extLst>
          </p:cNvPr>
          <p:cNvSpPr txBox="1"/>
          <p:nvPr/>
        </p:nvSpPr>
        <p:spPr>
          <a:xfrm>
            <a:off x="842804" y="1677872"/>
            <a:ext cx="4817767" cy="2262671"/>
          </a:xfrm>
          <a:prstGeom prst="rect">
            <a:avLst/>
          </a:prstGeom>
          <a:noFill/>
        </p:spPr>
        <p:txBody>
          <a:bodyPr wrap="square" rtlCol="0">
            <a:spAutoFit/>
          </a:bodyPr>
          <a:lstStyle/>
          <a:p>
            <a:pPr marL="342900" indent="-342900" algn="just">
              <a:lnSpc>
                <a:spcPct val="150000"/>
              </a:lnSpc>
              <a:buFont typeface="Wingdings" pitchFamily="2" charset="2"/>
              <a:buChar char="Ø"/>
            </a:pPr>
            <a:r>
              <a:rPr lang="vi-VN" sz="1600" dirty="0">
                <a:latin typeface="Arial" panose="020B0604020202020204" pitchFamily="34" charset="0"/>
                <a:cs typeface="Arial" panose="020B0604020202020204" pitchFamily="34" charset="0"/>
              </a:rPr>
              <a:t>Kiến trúc tổng quát:</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Mô hình </a:t>
            </a:r>
            <a:r>
              <a:rPr lang="vi-VN" sz="1600" b="1" dirty="0">
                <a:latin typeface="Arial" panose="020B0604020202020204" pitchFamily="34" charset="0"/>
                <a:cs typeface="Arial" panose="020B0604020202020204" pitchFamily="34" charset="0"/>
              </a:rPr>
              <a:t>text-to-attribute</a:t>
            </a:r>
            <a:r>
              <a:rPr lang="vi-VN" sz="1600" dirty="0">
                <a:latin typeface="Arial" panose="020B0604020202020204" pitchFamily="34" charset="0"/>
                <a:cs typeface="Arial" panose="020B0604020202020204" pitchFamily="34" charset="0"/>
              </a:rPr>
              <a:t>;</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Mô hình </a:t>
            </a:r>
            <a:r>
              <a:rPr lang="vi-VN" sz="1600" b="1" dirty="0">
                <a:latin typeface="Arial" panose="020B0604020202020204" pitchFamily="34" charset="0"/>
                <a:cs typeface="Arial" panose="020B0604020202020204" pitchFamily="34" charset="0"/>
              </a:rPr>
              <a:t>attribute-to-music</a:t>
            </a:r>
            <a:r>
              <a:rPr lang="vi-VN" sz="1600" dirty="0">
                <a:latin typeface="Arial" panose="020B0604020202020204" pitchFamily="34" charset="0"/>
                <a:cs typeface="Arial" panose="020B0604020202020204" pitchFamily="34" charset="0"/>
              </a:rPr>
              <a:t>;</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LoRA.</a:t>
            </a: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Mỗi mô hình mô hình áp dụng </a:t>
            </a:r>
            <a:r>
              <a:rPr lang="vi-VN" sz="1600" b="1" dirty="0">
                <a:latin typeface="Arial" panose="020B0604020202020204" pitchFamily="34" charset="0"/>
                <a:cs typeface="Arial" panose="020B0604020202020204" pitchFamily="34" charset="0"/>
              </a:rPr>
              <a:t>quy trình thực nghiệm </a:t>
            </a:r>
            <a:r>
              <a:rPr lang="vi-VN" sz="1600" dirty="0">
                <a:latin typeface="Arial" panose="020B0604020202020204" pitchFamily="34" charset="0"/>
                <a:cs typeface="Arial" panose="020B0604020202020204" pitchFamily="34" charset="0"/>
              </a:rPr>
              <a:t>như mô tả ở hình bên phải.</a:t>
            </a:r>
          </a:p>
        </p:txBody>
      </p:sp>
      <p:sp>
        <p:nvSpPr>
          <p:cNvPr id="7" name="TextBox 6">
            <a:extLst>
              <a:ext uri="{FF2B5EF4-FFF2-40B4-BE49-F238E27FC236}">
                <a16:creationId xmlns:a16="http://schemas.microsoft.com/office/drawing/2014/main" id="{ACA6CEFA-E4B4-4268-49D0-4A059086216A}"/>
              </a:ext>
            </a:extLst>
          </p:cNvPr>
          <p:cNvSpPr txBox="1"/>
          <p:nvPr/>
        </p:nvSpPr>
        <p:spPr>
          <a:xfrm>
            <a:off x="6450031" y="6056041"/>
            <a:ext cx="5392574" cy="375552"/>
          </a:xfrm>
          <a:prstGeom prst="rect">
            <a:avLst/>
          </a:prstGeom>
          <a:noFill/>
        </p:spPr>
        <p:txBody>
          <a:bodyPr wrap="square" rtlCol="0">
            <a:spAutoFit/>
          </a:bodyPr>
          <a:lstStyle/>
          <a:p>
            <a:pPr algn="ctr">
              <a:lnSpc>
                <a:spcPct val="150000"/>
              </a:lnSpc>
            </a:pPr>
            <a:r>
              <a:rPr lang="vi-VN" sz="1400" b="1" dirty="0">
                <a:latin typeface="Arial" panose="020B0604020202020204" pitchFamily="34" charset="0"/>
                <a:cs typeface="Arial" panose="020B0604020202020204" pitchFamily="34" charset="0"/>
              </a:rPr>
              <a:t>Quy trình thực nghiệm</a:t>
            </a:r>
          </a:p>
        </p:txBody>
      </p:sp>
      <p:pic>
        <p:nvPicPr>
          <p:cNvPr id="9" name="Picture 8">
            <a:extLst>
              <a:ext uri="{FF2B5EF4-FFF2-40B4-BE49-F238E27FC236}">
                <a16:creationId xmlns:a16="http://schemas.microsoft.com/office/drawing/2014/main" id="{CEBEA067-E36B-85D0-2D0E-4A7E00E3790F}"/>
              </a:ext>
            </a:extLst>
          </p:cNvPr>
          <p:cNvPicPr>
            <a:picLocks noChangeAspect="1"/>
          </p:cNvPicPr>
          <p:nvPr/>
        </p:nvPicPr>
        <p:blipFill rotWithShape="1">
          <a:blip r:embed="rId4"/>
          <a:srcRect l="37093" t="43105" r="17496" b="32047"/>
          <a:stretch/>
        </p:blipFill>
        <p:spPr>
          <a:xfrm>
            <a:off x="10878723" y="6472052"/>
            <a:ext cx="1139136" cy="267194"/>
          </a:xfrm>
          <a:prstGeom prst="rect">
            <a:avLst/>
          </a:prstGeom>
        </p:spPr>
      </p:pic>
      <p:sp>
        <p:nvSpPr>
          <p:cNvPr id="11" name="Slide Number Placeholder 10">
            <a:extLst>
              <a:ext uri="{FF2B5EF4-FFF2-40B4-BE49-F238E27FC236}">
                <a16:creationId xmlns:a16="http://schemas.microsoft.com/office/drawing/2014/main" id="{4A079128-899A-FE0C-08C1-EE8D0C70ABA8}"/>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12" name="Picture 11" descr="A black and white text on a white background&#10;&#10;Description automatically generated">
            <a:extLst>
              <a:ext uri="{FF2B5EF4-FFF2-40B4-BE49-F238E27FC236}">
                <a16:creationId xmlns:a16="http://schemas.microsoft.com/office/drawing/2014/main" id="{7C608037-8B49-9DDE-FDD9-CBF3CCAC80BC}"/>
              </a:ext>
            </a:extLst>
          </p:cNvPr>
          <p:cNvPicPr>
            <a:picLocks noChangeAspect="1"/>
          </p:cNvPicPr>
          <p:nvPr/>
        </p:nvPicPr>
        <p:blipFill>
          <a:blip r:embed="rId5"/>
          <a:stretch>
            <a:fillRect/>
          </a:stretch>
        </p:blipFill>
        <p:spPr>
          <a:xfrm>
            <a:off x="1115666" y="4757332"/>
            <a:ext cx="5116205" cy="1298709"/>
          </a:xfrm>
          <a:prstGeom prst="rect">
            <a:avLst/>
          </a:prstGeom>
        </p:spPr>
      </p:pic>
      <p:sp>
        <p:nvSpPr>
          <p:cNvPr id="13" name="TextBox 12">
            <a:extLst>
              <a:ext uri="{FF2B5EF4-FFF2-40B4-BE49-F238E27FC236}">
                <a16:creationId xmlns:a16="http://schemas.microsoft.com/office/drawing/2014/main" id="{5FA68250-7783-D8A7-F0AC-7989D71FE8AE}"/>
              </a:ext>
            </a:extLst>
          </p:cNvPr>
          <p:cNvSpPr txBox="1"/>
          <p:nvPr/>
        </p:nvSpPr>
        <p:spPr>
          <a:xfrm>
            <a:off x="882614" y="6050168"/>
            <a:ext cx="5392574" cy="375552"/>
          </a:xfrm>
          <a:prstGeom prst="rect">
            <a:avLst/>
          </a:prstGeom>
          <a:noFill/>
        </p:spPr>
        <p:txBody>
          <a:bodyPr wrap="square" rtlCol="0">
            <a:spAutoFit/>
          </a:bodyPr>
          <a:lstStyle/>
          <a:p>
            <a:pPr algn="ctr">
              <a:lnSpc>
                <a:spcPct val="150000"/>
              </a:lnSpc>
            </a:pPr>
            <a:r>
              <a:rPr lang="vi-VN" sz="1400" b="1" dirty="0">
                <a:latin typeface="Arial" panose="020B0604020202020204" pitchFamily="34" charset="0"/>
                <a:cs typeface="Arial" panose="020B0604020202020204" pitchFamily="34" charset="0"/>
              </a:rPr>
              <a:t>Sơ đồ kiến trúc tổng quát</a:t>
            </a:r>
          </a:p>
        </p:txBody>
      </p:sp>
    </p:spTree>
    <p:extLst>
      <p:ext uri="{BB962C8B-B14F-4D97-AF65-F5344CB8AC3E}">
        <p14:creationId xmlns:p14="http://schemas.microsoft.com/office/powerpoint/2010/main" val="2423555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2916E48-1754-8F38-833D-FEAFF4A1FAB7}"/>
              </a:ext>
            </a:extLst>
          </p:cNvPr>
          <p:cNvSpPr txBox="1"/>
          <p:nvPr/>
        </p:nvSpPr>
        <p:spPr>
          <a:xfrm>
            <a:off x="925931" y="678055"/>
            <a:ext cx="5305940" cy="646331"/>
          </a:xfrm>
          <a:prstGeom prst="rect">
            <a:avLst/>
          </a:prstGeom>
          <a:noFill/>
        </p:spPr>
        <p:txBody>
          <a:bodyPr wrap="none" lIns="0" rIns="0" rtlCol="0">
            <a:spAutoFit/>
          </a:bodyPr>
          <a:lstStyle/>
          <a:p>
            <a:r>
              <a:rPr lang="en-VN" sz="3600" b="1" dirty="0">
                <a:solidFill>
                  <a:srgbClr val="333399"/>
                </a:solidFill>
                <a:latin typeface="Arial" panose="020B0604020202020204" pitchFamily="34" charset="0"/>
                <a:cs typeface="Arial" panose="020B0604020202020204" pitchFamily="34" charset="0"/>
              </a:rPr>
              <a:t>3. Phương pháp đề xuất</a:t>
            </a:r>
          </a:p>
        </p:txBody>
      </p:sp>
      <p:sp>
        <p:nvSpPr>
          <p:cNvPr id="3" name="TextBox 2">
            <a:extLst>
              <a:ext uri="{FF2B5EF4-FFF2-40B4-BE49-F238E27FC236}">
                <a16:creationId xmlns:a16="http://schemas.microsoft.com/office/drawing/2014/main" id="{F3B7B9A9-0313-B45D-6965-0782B299A529}"/>
              </a:ext>
            </a:extLst>
          </p:cNvPr>
          <p:cNvSpPr txBox="1"/>
          <p:nvPr/>
        </p:nvSpPr>
        <p:spPr>
          <a:xfrm>
            <a:off x="842805" y="1327972"/>
            <a:ext cx="2473050" cy="338554"/>
          </a:xfrm>
          <a:prstGeom prst="rect">
            <a:avLst/>
          </a:prstGeom>
          <a:noFill/>
        </p:spPr>
        <p:txBody>
          <a:bodyPr wrap="square" rtlCol="0">
            <a:spAutoFit/>
          </a:bodyPr>
          <a:lstStyle/>
          <a:p>
            <a:r>
              <a:rPr lang="en-US" sz="1600" b="1" i="0" u="none" strike="noStrike" dirty="0">
                <a:solidFill>
                  <a:srgbClr val="000000"/>
                </a:solidFill>
                <a:effectLst/>
                <a:latin typeface="Arial" panose="020B0604020202020204" pitchFamily="34" charset="0"/>
                <a:cs typeface="Arial" panose="020B0604020202020204" pitchFamily="34" charset="0"/>
              </a:rPr>
              <a:t>3.3. </a:t>
            </a:r>
            <a:r>
              <a:rPr lang="en-US" sz="1600" b="1" i="0" u="none" strike="noStrike" dirty="0" err="1">
                <a:solidFill>
                  <a:srgbClr val="000000"/>
                </a:solidFill>
                <a:effectLst/>
                <a:latin typeface="Arial" panose="020B0604020202020204" pitchFamily="34" charset="0"/>
                <a:cs typeface="Arial" panose="020B0604020202020204" pitchFamily="34" charset="0"/>
              </a:rPr>
              <a:t>Chuẩn</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bị</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dữ</a:t>
            </a:r>
            <a:r>
              <a:rPr lang="en-US" sz="1600" b="1" i="0" u="none" strike="noStrike" dirty="0">
                <a:solidFill>
                  <a:srgbClr val="000000"/>
                </a:solidFill>
                <a:effectLst/>
                <a:latin typeface="Arial" panose="020B0604020202020204" pitchFamily="34" charset="0"/>
                <a:cs typeface="Arial" panose="020B0604020202020204" pitchFamily="34" charset="0"/>
              </a:rPr>
              <a:t> </a:t>
            </a:r>
            <a:r>
              <a:rPr lang="en-US" sz="1600" b="1" i="0" u="none" strike="noStrike" dirty="0" err="1">
                <a:solidFill>
                  <a:srgbClr val="000000"/>
                </a:solidFill>
                <a:effectLst/>
                <a:latin typeface="Arial" panose="020B0604020202020204" pitchFamily="34" charset="0"/>
                <a:cs typeface="Arial" panose="020B0604020202020204" pitchFamily="34" charset="0"/>
              </a:rPr>
              <a:t>liệu</a:t>
            </a:r>
            <a:endParaRPr lang="en-US" sz="1600" b="1" i="0" u="none" strike="noStrike" dirty="0">
              <a:solidFill>
                <a:srgbClr val="000000"/>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1D5F13-68EF-30DF-C4E3-B5924BCD634C}"/>
              </a:ext>
            </a:extLst>
          </p:cNvPr>
          <p:cNvSpPr txBox="1"/>
          <p:nvPr/>
        </p:nvSpPr>
        <p:spPr>
          <a:xfrm>
            <a:off x="842805" y="1666526"/>
            <a:ext cx="5124206" cy="1893339"/>
          </a:xfrm>
          <a:prstGeom prst="rect">
            <a:avLst/>
          </a:prstGeom>
          <a:noFill/>
        </p:spPr>
        <p:txBody>
          <a:bodyPr wrap="square" rtlCol="0">
            <a:spAutoFit/>
          </a:bodyPr>
          <a:lstStyle/>
          <a:p>
            <a:pPr marL="342900" lvl="0" indent="-342900" algn="just">
              <a:lnSpc>
                <a:spcPct val="150000"/>
              </a:lnSpc>
              <a:buFont typeface="Wingdings" pitchFamily="2" charset="2"/>
              <a:buChar char="Ø"/>
            </a:pPr>
            <a:r>
              <a:rPr lang="vi-VN" sz="1600" dirty="0">
                <a:effectLst/>
                <a:latin typeface="Arial" panose="020B0604020202020204" pitchFamily="34" charset="0"/>
                <a:ea typeface="Times New Roman" panose="02020603050405020304" pitchFamily="18" charset="0"/>
                <a:cs typeface="Arial" panose="020B0604020202020204" pitchFamily="34" charset="0"/>
              </a:rPr>
              <a:t>Định dạng dữ liệu </a:t>
            </a:r>
            <a:r>
              <a:rPr kumimoji="0" lang="vi-VN" sz="16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 mô hình</a:t>
            </a: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text2att</a:t>
            </a:r>
            <a:r>
              <a:rPr lang="vi-VN" sz="1600" dirty="0">
                <a:effectLst/>
                <a:latin typeface="Arial" panose="020B0604020202020204" pitchFamily="34" charset="0"/>
                <a:ea typeface="Times New Roman" panose="02020603050405020304" pitchFamily="18" charset="0"/>
                <a:cs typeface="Arial" panose="020B0604020202020204" pitchFamily="34" charset="0"/>
              </a:rPr>
              <a:t>:</a:t>
            </a:r>
          </a:p>
          <a:p>
            <a:pPr marL="800100" lvl="1" indent="-342900" algn="just">
              <a:lnSpc>
                <a:spcPct val="150000"/>
              </a:lnSpc>
              <a:buFont typeface="Wingdings" pitchFamily="2" charset="2"/>
              <a:buChar char="q"/>
            </a:pP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Các </a:t>
            </a: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mẫu câu (template)</a:t>
            </a:r>
            <a:r>
              <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mô tả âm nhạc </a:t>
            </a:r>
            <a:r>
              <a:rPr lang="vi-VN" sz="1600" dirty="0">
                <a:latin typeface="Arial" panose="020B0604020202020204" pitchFamily="34" charset="0"/>
                <a:cs typeface="Arial" panose="020B0604020202020204" pitchFamily="34" charset="0"/>
              </a:rPr>
              <a:t>(tiếng Anh và tiếng Việt)</a:t>
            </a:r>
            <a:endPar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Ví dụ:</a:t>
            </a:r>
            <a:r>
              <a:rPr lang="vi-VN" sz="1600" dirty="0">
                <a:latin typeface="Arial" panose="020B0604020202020204" pitchFamily="34" charset="0"/>
                <a:cs typeface="Arial" panose="020B0604020202020204" pitchFamily="34" charset="0"/>
              </a:rPr>
              <a:t> “A track written in </a:t>
            </a:r>
            <a:r>
              <a:rPr lang="vi-VN" sz="1600" b="1" dirty="0">
                <a:latin typeface="Arial" panose="020B0604020202020204" pitchFamily="34" charset="0"/>
                <a:cs typeface="Arial" panose="020B0604020202020204" pitchFamily="34" charset="0"/>
              </a:rPr>
              <a:t>[KEY]</a:t>
            </a:r>
            <a:r>
              <a:rPr lang="vi-VN" sz="1600" dirty="0">
                <a:latin typeface="Arial" panose="020B0604020202020204" pitchFamily="34" charset="0"/>
                <a:cs typeface="Arial" panose="020B0604020202020204" pitchFamily="34" charset="0"/>
              </a:rPr>
              <a:t> key.</a:t>
            </a:r>
            <a:endPar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indent="-342900" algn="just">
              <a:lnSpc>
                <a:spcPct val="150000"/>
              </a:lnSpc>
              <a:buFont typeface="Wingdings" pitchFamily="2" charset="2"/>
              <a:buChar char="Ø"/>
            </a:pPr>
            <a:endParaRPr lang="vi-VN"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3E9E50E-6679-54B5-8237-D69476B69ADD}"/>
              </a:ext>
            </a:extLst>
          </p:cNvPr>
          <p:cNvPicPr>
            <a:picLocks noChangeAspect="1"/>
          </p:cNvPicPr>
          <p:nvPr/>
        </p:nvPicPr>
        <p:blipFill rotWithShape="1">
          <a:blip r:embed="rId3"/>
          <a:srcRect l="37093" t="43105" r="17496" b="32047"/>
          <a:stretch/>
        </p:blipFill>
        <p:spPr>
          <a:xfrm>
            <a:off x="10878723" y="6472052"/>
            <a:ext cx="1139136" cy="267194"/>
          </a:xfrm>
          <a:prstGeom prst="rect">
            <a:avLst/>
          </a:prstGeom>
        </p:spPr>
      </p:pic>
      <p:sp>
        <p:nvSpPr>
          <p:cNvPr id="10" name="Slide Number Placeholder 9">
            <a:extLst>
              <a:ext uri="{FF2B5EF4-FFF2-40B4-BE49-F238E27FC236}">
                <a16:creationId xmlns:a16="http://schemas.microsoft.com/office/drawing/2014/main" id="{54713687-411A-6219-A336-02D2FE9C58B7}"/>
              </a:ext>
            </a:extLst>
          </p:cNvPr>
          <p:cNvSpPr>
            <a:spLocks noGrp="1"/>
          </p:cNvSpPr>
          <p:nvPr>
            <p:ph type="sldNum" sz="quarter" idx="12"/>
          </p:nvPr>
        </p:nvSpPr>
        <p:spPr/>
        <p:txBody>
          <a:bodyPr/>
          <a:lstStyle/>
          <a:p>
            <a:fld id="{330EA680-D336-4FF7-8B7A-9848BB0A1C32}" type="slidenum">
              <a:rPr lang="en-US" smtClean="0"/>
              <a:t>9</a:t>
            </a:fld>
            <a:endParaRPr lang="en-US"/>
          </a:p>
        </p:txBody>
      </p:sp>
      <p:grpSp>
        <p:nvGrpSpPr>
          <p:cNvPr id="11" name="Group 10">
            <a:extLst>
              <a:ext uri="{FF2B5EF4-FFF2-40B4-BE49-F238E27FC236}">
                <a16:creationId xmlns:a16="http://schemas.microsoft.com/office/drawing/2014/main" id="{3DC3962F-5A32-4DFA-794D-D53A089EC502}"/>
              </a:ext>
            </a:extLst>
          </p:cNvPr>
          <p:cNvGrpSpPr/>
          <p:nvPr/>
        </p:nvGrpSpPr>
        <p:grpSpPr>
          <a:xfrm>
            <a:off x="5887061" y="5144960"/>
            <a:ext cx="6053913" cy="1460689"/>
            <a:chOff x="6357817" y="1155235"/>
            <a:chExt cx="6053913" cy="1460689"/>
          </a:xfrm>
        </p:grpSpPr>
        <p:pic>
          <p:nvPicPr>
            <p:cNvPr id="12" name="Picture 11">
              <a:extLst>
                <a:ext uri="{FF2B5EF4-FFF2-40B4-BE49-F238E27FC236}">
                  <a16:creationId xmlns:a16="http://schemas.microsoft.com/office/drawing/2014/main" id="{FFC0C6C7-AE74-CF1C-9075-94339922084D}"/>
                </a:ext>
              </a:extLst>
            </p:cNvPr>
            <p:cNvPicPr>
              <a:picLocks noChangeAspect="1"/>
            </p:cNvPicPr>
            <p:nvPr/>
          </p:nvPicPr>
          <p:blipFill rotWithShape="1">
            <a:blip r:embed="rId4"/>
            <a:srcRect b="52439"/>
            <a:stretch/>
          </p:blipFill>
          <p:spPr>
            <a:xfrm>
              <a:off x="6746787" y="1155235"/>
              <a:ext cx="5275972" cy="777757"/>
            </a:xfrm>
            <a:prstGeom prst="rect">
              <a:avLst/>
            </a:prstGeom>
            <a:effectLst>
              <a:outerShdw blurRad="50800" dist="38100" dir="5400000" algn="t" rotWithShape="0">
                <a:prstClr val="black">
                  <a:alpha val="10000"/>
                </a:prstClr>
              </a:outerShdw>
            </a:effectLst>
          </p:spPr>
        </p:pic>
        <p:sp>
          <p:nvSpPr>
            <p:cNvPr id="14" name="TextBox 13">
              <a:extLst>
                <a:ext uri="{FF2B5EF4-FFF2-40B4-BE49-F238E27FC236}">
                  <a16:creationId xmlns:a16="http://schemas.microsoft.com/office/drawing/2014/main" id="{D560BA0B-B9DF-EC0B-B41E-88B59272A746}"/>
                </a:ext>
              </a:extLst>
            </p:cNvPr>
            <p:cNvSpPr txBox="1"/>
            <p:nvPr/>
          </p:nvSpPr>
          <p:spPr>
            <a:xfrm>
              <a:off x="6357817" y="1917207"/>
              <a:ext cx="6053913" cy="698717"/>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Minh hoạ phương pháp token hoá âm nhạc REMI</a:t>
              </a:r>
            </a:p>
            <a:p>
              <a:r>
                <a:rPr lang="vi-VN" dirty="0"/>
                <a:t>(Nền tảng cho phương pháp của MuseCoco)</a:t>
              </a:r>
            </a:p>
          </p:txBody>
        </p:sp>
      </p:grpSp>
      <p:grpSp>
        <p:nvGrpSpPr>
          <p:cNvPr id="18" name="Group 17">
            <a:extLst>
              <a:ext uri="{FF2B5EF4-FFF2-40B4-BE49-F238E27FC236}">
                <a16:creationId xmlns:a16="http://schemas.microsoft.com/office/drawing/2014/main" id="{B09B9EDB-6776-EDCD-3121-1EF856FE703D}"/>
              </a:ext>
            </a:extLst>
          </p:cNvPr>
          <p:cNvGrpSpPr/>
          <p:nvPr/>
        </p:nvGrpSpPr>
        <p:grpSpPr>
          <a:xfrm>
            <a:off x="3712862" y="4176143"/>
            <a:ext cx="2254149" cy="2429506"/>
            <a:chOff x="3476334" y="4176143"/>
            <a:chExt cx="2254149" cy="2429506"/>
          </a:xfrm>
        </p:grpSpPr>
        <p:pic>
          <p:nvPicPr>
            <p:cNvPr id="19" name="Picture 18">
              <a:extLst>
                <a:ext uri="{FF2B5EF4-FFF2-40B4-BE49-F238E27FC236}">
                  <a16:creationId xmlns:a16="http://schemas.microsoft.com/office/drawing/2014/main" id="{D3635FEC-D390-E5B6-166C-7FF65179D0C3}"/>
                </a:ext>
              </a:extLst>
            </p:cNvPr>
            <p:cNvPicPr>
              <a:picLocks noChangeAspect="1"/>
            </p:cNvPicPr>
            <p:nvPr/>
          </p:nvPicPr>
          <p:blipFill>
            <a:blip r:embed="rId5"/>
            <a:stretch>
              <a:fillRect/>
            </a:stretch>
          </p:blipFill>
          <p:spPr>
            <a:xfrm>
              <a:off x="3604441" y="4176143"/>
              <a:ext cx="1997937" cy="2090698"/>
            </a:xfrm>
            <a:prstGeom prst="rect">
              <a:avLst/>
            </a:prstGeom>
            <a:effectLst>
              <a:outerShdw blurRad="50800" dist="38100" dir="5400000" algn="t" rotWithShape="0">
                <a:prstClr val="black">
                  <a:alpha val="10000"/>
                </a:prstClr>
              </a:outerShdw>
            </a:effectLst>
          </p:spPr>
        </p:pic>
        <p:sp>
          <p:nvSpPr>
            <p:cNvPr id="20" name="TextBox 19">
              <a:extLst>
                <a:ext uri="{FF2B5EF4-FFF2-40B4-BE49-F238E27FC236}">
                  <a16:creationId xmlns:a16="http://schemas.microsoft.com/office/drawing/2014/main" id="{174D9793-A6FE-41C4-B07C-0DE885955595}"/>
                </a:ext>
              </a:extLst>
            </p:cNvPr>
            <p:cNvSpPr txBox="1"/>
            <p:nvPr/>
          </p:nvSpPr>
          <p:spPr>
            <a:xfrm>
              <a:off x="3476334" y="6230097"/>
              <a:ext cx="2254149" cy="375552"/>
            </a:xfrm>
            <a:prstGeom prst="rect">
              <a:avLst/>
            </a:prstGeom>
            <a:noFill/>
          </p:spPr>
          <p:txBody>
            <a:bodyPr wrap="square" rtlCol="0">
              <a:spAutoFit/>
            </a:bodyPr>
            <a:lstStyle>
              <a:defPPr>
                <a:defRPr lang="en-US"/>
              </a:defPPr>
              <a:lvl1pPr algn="ctr">
                <a:lnSpc>
                  <a:spcPct val="150000"/>
                </a:lnSpc>
                <a:defRPr sz="1400">
                  <a:latin typeface="Arial" panose="020B0604020202020204" pitchFamily="34" charset="0"/>
                  <a:cs typeface="Arial" panose="020B0604020202020204" pitchFamily="34" charset="0"/>
                </a:defRPr>
              </a:lvl1pPr>
            </a:lstStyle>
            <a:p>
              <a:r>
                <a:rPr lang="vi-VN" b="1" dirty="0"/>
                <a:t>Minh hoạ một command</a:t>
              </a:r>
            </a:p>
          </p:txBody>
        </p:sp>
      </p:grpSp>
      <p:pic>
        <p:nvPicPr>
          <p:cNvPr id="21" name="Picture 20">
            <a:extLst>
              <a:ext uri="{FF2B5EF4-FFF2-40B4-BE49-F238E27FC236}">
                <a16:creationId xmlns:a16="http://schemas.microsoft.com/office/drawing/2014/main" id="{9A722F7B-769D-BCE0-93DF-6E20BFEEB45B}"/>
              </a:ext>
            </a:extLst>
          </p:cNvPr>
          <p:cNvPicPr>
            <a:picLocks noChangeAspect="1"/>
          </p:cNvPicPr>
          <p:nvPr/>
        </p:nvPicPr>
        <p:blipFill>
          <a:blip r:embed="rId6"/>
          <a:stretch>
            <a:fillRect/>
          </a:stretch>
        </p:blipFill>
        <p:spPr>
          <a:xfrm>
            <a:off x="842805" y="4050986"/>
            <a:ext cx="2616345" cy="2493703"/>
          </a:xfrm>
          <a:prstGeom prst="rect">
            <a:avLst/>
          </a:prstGeom>
          <a:effectLst>
            <a:outerShdw blurRad="50800" dist="38100" dir="5400000" algn="t" rotWithShape="0">
              <a:prstClr val="black">
                <a:alpha val="10000"/>
              </a:prstClr>
            </a:outerShdw>
          </a:effectLst>
        </p:spPr>
      </p:pic>
      <p:sp>
        <p:nvSpPr>
          <p:cNvPr id="22" name="TextBox 21">
            <a:extLst>
              <a:ext uri="{FF2B5EF4-FFF2-40B4-BE49-F238E27FC236}">
                <a16:creationId xmlns:a16="http://schemas.microsoft.com/office/drawing/2014/main" id="{06951A2B-351B-5C30-5E27-9DB0B15A948C}"/>
              </a:ext>
            </a:extLst>
          </p:cNvPr>
          <p:cNvSpPr txBox="1"/>
          <p:nvPr/>
        </p:nvSpPr>
        <p:spPr>
          <a:xfrm>
            <a:off x="6500077" y="1666526"/>
            <a:ext cx="4690437" cy="3001334"/>
          </a:xfrm>
          <a:prstGeom prst="rect">
            <a:avLst/>
          </a:prstGeom>
          <a:noFill/>
        </p:spPr>
        <p:txBody>
          <a:bodyPr wrap="square" rtlCol="0">
            <a:spAutoFit/>
          </a:bodyPr>
          <a:lstStyle/>
          <a:p>
            <a:pPr marL="342900" indent="-342900" algn="just">
              <a:lnSpc>
                <a:spcPct val="150000"/>
              </a:lnSpc>
              <a:buFont typeface="Wingdings" pitchFamily="2" charset="2"/>
              <a:buChar char="Ø"/>
            </a:pPr>
            <a:r>
              <a:rPr kumimoji="0" lang="vi-VN" sz="16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Định dạng dữ liệu cho mô hình</a:t>
            </a: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text2midi:</a:t>
            </a:r>
            <a:endParaRPr kumimoji="0" lang="vi-V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800100" lvl="1" indent="-342900" algn="just">
              <a:lnSpc>
                <a:spcPct val="150000"/>
              </a:lnSpc>
              <a:buFont typeface="Wingdings" pitchFamily="2" charset="2"/>
              <a:buChar char="q"/>
            </a:pPr>
            <a:r>
              <a:rPr lang="vi-VN" sz="1600" dirty="0">
                <a:latin typeface="Arial" panose="020B0604020202020204" pitchFamily="34" charset="0"/>
                <a:cs typeface="Arial" panose="020B0604020202020204" pitchFamily="34" charset="0"/>
              </a:rPr>
              <a:t>Các cặp </a:t>
            </a:r>
            <a:r>
              <a:rPr lang="vi-VN" sz="1600" b="1" dirty="0">
                <a:latin typeface="Arial" panose="020B0604020202020204" pitchFamily="34" charset="0"/>
                <a:cs typeface="Arial" panose="020B0604020202020204" pitchFamily="34" charset="0"/>
              </a:rPr>
              <a:t>“command – music” </a:t>
            </a:r>
            <a:r>
              <a:rPr lang="vi-VN" sz="1600" dirty="0">
                <a:latin typeface="Arial" panose="020B0604020202020204" pitchFamily="34" charset="0"/>
                <a:cs typeface="Arial" panose="020B0604020202020204" pitchFamily="34" charset="0"/>
              </a:rPr>
              <a:t>(dữ liệu dạng MuseCoco)</a:t>
            </a:r>
          </a:p>
          <a:p>
            <a:pPr marL="1257300" lvl="2" indent="-342900" algn="just">
              <a:lnSpc>
                <a:spcPct val="150000"/>
              </a:lnSpc>
              <a:buFont typeface="Wingdings" pitchFamily="2" charset="2"/>
              <a:buChar char="§"/>
            </a:pPr>
            <a:r>
              <a:rPr lang="vi-VN" sz="1600" b="1" dirty="0">
                <a:latin typeface="Arial" panose="020B0604020202020204" pitchFamily="34" charset="0"/>
                <a:cs typeface="Arial" panose="020B0604020202020204" pitchFamily="34" charset="0"/>
              </a:rPr>
              <a:t>Command:</a:t>
            </a:r>
            <a:r>
              <a:rPr lang="vi-VN" sz="1600" dirty="0">
                <a:latin typeface="Arial" panose="020B0604020202020204" pitchFamily="34" charset="0"/>
                <a:cs typeface="Arial" panose="020B0604020202020204" pitchFamily="34" charset="0"/>
              </a:rPr>
              <a:t> </a:t>
            </a:r>
            <a:r>
              <a:rPr lang="vi-VN" sz="1600" dirty="0">
                <a:latin typeface="Arial"/>
                <a:cs typeface="Arial"/>
              </a:rPr>
              <a:t>Metadata của đoạn nhạc (tempo, nhịp, nhạc cụ, v.v).</a:t>
            </a:r>
          </a:p>
          <a:p>
            <a:pPr marL="1257300" lvl="2" indent="-342900" algn="just">
              <a:lnSpc>
                <a:spcPct val="150000"/>
              </a:lnSpc>
              <a:buFont typeface="Wingdings" pitchFamily="2" charset="2"/>
              <a:buChar char="§"/>
            </a:pPr>
            <a:r>
              <a:rPr lang="vi-VN" sz="1600" b="1" dirty="0">
                <a:latin typeface="Arial"/>
                <a:cs typeface="Arial"/>
              </a:rPr>
              <a:t>Music:</a:t>
            </a:r>
            <a:r>
              <a:rPr lang="vi-VN" sz="1600" dirty="0">
                <a:latin typeface="Arial"/>
                <a:cs typeface="Arial"/>
              </a:rPr>
              <a:t> Đoạn nhạc được token hoá.</a:t>
            </a:r>
            <a:endParaRPr lang="vi-VN" sz="1600" b="1" dirty="0">
              <a:latin typeface="Arial" panose="020B0604020202020204" pitchFamily="34" charset="0"/>
              <a:cs typeface="Arial" panose="020B0604020202020204" pitchFamily="34" charset="0"/>
            </a:endParaRPr>
          </a:p>
          <a:p>
            <a:pPr marL="800100" lvl="1" indent="-342900" algn="just">
              <a:lnSpc>
                <a:spcPct val="150000"/>
              </a:lnSpc>
              <a:buFont typeface="Wingdings" pitchFamily="2" charset="2"/>
              <a:buChar char="q"/>
            </a:pPr>
            <a:r>
              <a:rPr lang="vi-VN" sz="1600" b="1" dirty="0">
                <a:latin typeface="Arial" panose="020B0604020202020204" pitchFamily="34" charset="0"/>
                <a:cs typeface="Arial" panose="020B0604020202020204" pitchFamily="34" charset="0"/>
              </a:rPr>
              <a:t>Ví dụ: </a:t>
            </a:r>
            <a:r>
              <a:rPr lang="vi-VN" sz="1600" dirty="0">
                <a:latin typeface="Arial" panose="020B0604020202020204" pitchFamily="34" charset="0"/>
                <a:cs typeface="Arial" panose="020B0604020202020204" pitchFamily="34" charset="0"/>
              </a:rPr>
              <a:t>Xem các hình bên dưới.</a:t>
            </a:r>
          </a:p>
          <a:p>
            <a:pPr lvl="2" algn="just">
              <a:lnSpc>
                <a:spcPct val="150000"/>
              </a:lnSpc>
            </a:pPr>
            <a:r>
              <a:rPr kumimoji="0" lang="vi-VN"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endParaRPr lang="vi-V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156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19558</TotalTime>
  <Words>2132</Words>
  <Application>Microsoft Macintosh PowerPoint</Application>
  <PresentationFormat>Widescreen</PresentationFormat>
  <Paragraphs>286</Paragraphs>
  <Slides>31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Aptos</vt:lpstr>
      <vt:lpstr>Aptos Display</vt:lpstr>
      <vt:lpstr>Arial</vt:lpstr>
      <vt:lpstr>Calibri</vt:lpstr>
      <vt:lpstr>Courier New</vt:lpstr>
      <vt:lpstr>VNR10</vt:lpstr>
      <vt:lpstr>Wingdings</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Vuong Pham</cp:lastModifiedBy>
  <cp:revision>76</cp:revision>
  <dcterms:created xsi:type="dcterms:W3CDTF">2024-07-02T08:39:24Z</dcterms:created>
  <dcterms:modified xsi:type="dcterms:W3CDTF">2024-07-24T03:22:37Z</dcterms:modified>
</cp:coreProperties>
</file>